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90" r:id="rId3"/>
    <p:sldId id="292" r:id="rId4"/>
    <p:sldId id="316" r:id="rId5"/>
    <p:sldId id="257" r:id="rId6"/>
    <p:sldId id="260" r:id="rId7"/>
    <p:sldId id="293" r:id="rId8"/>
    <p:sldId id="294" r:id="rId9"/>
    <p:sldId id="295" r:id="rId10"/>
    <p:sldId id="296" r:id="rId11"/>
    <p:sldId id="297" r:id="rId12"/>
    <p:sldId id="298" r:id="rId13"/>
    <p:sldId id="330" r:id="rId14"/>
    <p:sldId id="327" r:id="rId15"/>
    <p:sldId id="328" r:id="rId16"/>
    <p:sldId id="329" r:id="rId17"/>
    <p:sldId id="383" r:id="rId18"/>
    <p:sldId id="331" r:id="rId19"/>
    <p:sldId id="326" r:id="rId20"/>
    <p:sldId id="261" r:id="rId21"/>
    <p:sldId id="262" r:id="rId22"/>
    <p:sldId id="384" r:id="rId23"/>
    <p:sldId id="385" r:id="rId24"/>
    <p:sldId id="386" r:id="rId25"/>
    <p:sldId id="387" r:id="rId26"/>
    <p:sldId id="388" r:id="rId27"/>
    <p:sldId id="389" r:id="rId28"/>
    <p:sldId id="390" r:id="rId29"/>
    <p:sldId id="265" r:id="rId30"/>
    <p:sldId id="391" r:id="rId31"/>
    <p:sldId id="393" r:id="rId32"/>
    <p:sldId id="333" r:id="rId33"/>
    <p:sldId id="301" r:id="rId34"/>
    <p:sldId id="259" r:id="rId35"/>
    <p:sldId id="324" r:id="rId36"/>
    <p:sldId id="258" r:id="rId37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talia Sviridenkova" initials="NS" lastIdx="3" clrIdx="0">
    <p:extLst>
      <p:ext uri="{19B8F6BF-5375-455C-9EA6-DF929625EA0E}">
        <p15:presenceInfo xmlns:p15="http://schemas.microsoft.com/office/powerpoint/2012/main" xmlns="" userId="cedafa839ce5b25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00"/>
    <a:srgbClr val="416A6F"/>
    <a:srgbClr val="81AFB5"/>
    <a:srgbClr val="016565"/>
    <a:srgbClr val="C4E0EA"/>
    <a:srgbClr val="C9FFFF"/>
    <a:srgbClr val="F7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33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93CD85-37AA-4182-9D81-C8F8231F36F4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2786E-F3F1-45E2-8485-A9A76B8206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8541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2786E-F3F1-45E2-8485-A9A76B82065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8652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>
            <a:extLst>
              <a:ext uri="{FF2B5EF4-FFF2-40B4-BE49-F238E27FC236}">
                <a16:creationId xmlns="" xmlns:a16="http://schemas.microsoft.com/office/drawing/2014/main" id="{ECEADB0C-BEDA-45B8-81F0-82B4C9D2A8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95325"/>
            <a:ext cx="54864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7" name="Rectangle 2">
            <a:extLst>
              <a:ext uri="{FF2B5EF4-FFF2-40B4-BE49-F238E27FC236}">
                <a16:creationId xmlns="" xmlns:a16="http://schemas.microsoft.com/office/drawing/2014/main" id="{91B15BCD-1505-451D-A8A3-40C8B149F5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2229857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>
            <a:extLst>
              <a:ext uri="{FF2B5EF4-FFF2-40B4-BE49-F238E27FC236}">
                <a16:creationId xmlns="" xmlns:a16="http://schemas.microsoft.com/office/drawing/2014/main" id="{EC47601F-F3FF-4583-ADFA-37EF7EAE4D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95325"/>
            <a:ext cx="54864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79" name="Rectangle 2">
            <a:extLst>
              <a:ext uri="{FF2B5EF4-FFF2-40B4-BE49-F238E27FC236}">
                <a16:creationId xmlns="" xmlns:a16="http://schemas.microsoft.com/office/drawing/2014/main" id="{907ABE8A-1E36-4E35-82AF-4D365CD17D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86259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="" xmlns:a16="http://schemas.microsoft.com/office/drawing/2014/main" id="{3A4BCB22-D893-4804-A381-BDBBA39C47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95325"/>
            <a:ext cx="54864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1" name="Rectangle 2">
            <a:extLst>
              <a:ext uri="{FF2B5EF4-FFF2-40B4-BE49-F238E27FC236}">
                <a16:creationId xmlns="" xmlns:a16="http://schemas.microsoft.com/office/drawing/2014/main" id="{0D2D9380-16C4-42C1-876C-4974C5FDFC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23070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>
            <a:extLst>
              <a:ext uri="{FF2B5EF4-FFF2-40B4-BE49-F238E27FC236}">
                <a16:creationId xmlns="" xmlns:a16="http://schemas.microsoft.com/office/drawing/2014/main" id="{1266FDA3-8791-438B-ABEE-41276915A1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95325"/>
            <a:ext cx="54864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3" name="Rectangle 2">
            <a:extLst>
              <a:ext uri="{FF2B5EF4-FFF2-40B4-BE49-F238E27FC236}">
                <a16:creationId xmlns="" xmlns:a16="http://schemas.microsoft.com/office/drawing/2014/main" id="{01E9F169-286A-43EE-9399-9D27BD672F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63087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>
            <a:extLst>
              <a:ext uri="{FF2B5EF4-FFF2-40B4-BE49-F238E27FC236}">
                <a16:creationId xmlns="" xmlns:a16="http://schemas.microsoft.com/office/drawing/2014/main" id="{11540B08-8D9E-4B74-9207-6870A1B488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Заметки 2">
            <a:extLst>
              <a:ext uri="{FF2B5EF4-FFF2-40B4-BE49-F238E27FC236}">
                <a16:creationId xmlns="" xmlns:a16="http://schemas.microsoft.com/office/drawing/2014/main" id="{4D947D29-970E-49CE-B743-4D114F8FD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553753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="" xmlns:a16="http://schemas.microsoft.com/office/drawing/2014/main" id="{D23BAFF1-A889-4474-B5C3-A7E16C6B15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95325"/>
            <a:ext cx="54864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>
            <a:extLst>
              <a:ext uri="{FF2B5EF4-FFF2-40B4-BE49-F238E27FC236}">
                <a16:creationId xmlns="" xmlns:a16="http://schemas.microsoft.com/office/drawing/2014/main" id="{D3BB5607-5F9E-460B-8965-66C271E221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49992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>
            <a:extLst>
              <a:ext uri="{FF2B5EF4-FFF2-40B4-BE49-F238E27FC236}">
                <a16:creationId xmlns="" xmlns:a16="http://schemas.microsoft.com/office/drawing/2014/main" id="{212757D3-FCB2-4F68-9244-4404EB2209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95325"/>
            <a:ext cx="54864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1" name="Rectangle 2">
            <a:extLst>
              <a:ext uri="{FF2B5EF4-FFF2-40B4-BE49-F238E27FC236}">
                <a16:creationId xmlns="" xmlns:a16="http://schemas.microsoft.com/office/drawing/2014/main" id="{C1636748-9C81-44EB-9B20-DAC30C03F9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37663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="" xmlns:a16="http://schemas.microsoft.com/office/drawing/2014/main" id="{7C3F2752-FED1-43B4-811C-7A80B7B549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95325"/>
            <a:ext cx="54864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Rectangle 2">
            <a:extLst>
              <a:ext uri="{FF2B5EF4-FFF2-40B4-BE49-F238E27FC236}">
                <a16:creationId xmlns="" xmlns:a16="http://schemas.microsoft.com/office/drawing/2014/main" id="{40551BC7-F286-40FC-9C60-77906F1A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52754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="" xmlns:a16="http://schemas.microsoft.com/office/drawing/2014/main" id="{7C3F2752-FED1-43B4-811C-7A80B7B549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95325"/>
            <a:ext cx="54864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Rectangle 2">
            <a:extLst>
              <a:ext uri="{FF2B5EF4-FFF2-40B4-BE49-F238E27FC236}">
                <a16:creationId xmlns="" xmlns:a16="http://schemas.microsoft.com/office/drawing/2014/main" id="{40551BC7-F286-40FC-9C60-77906F1A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84752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>
            <a:extLst>
              <a:ext uri="{FF2B5EF4-FFF2-40B4-BE49-F238E27FC236}">
                <a16:creationId xmlns="" xmlns:a16="http://schemas.microsoft.com/office/drawing/2014/main" id="{81B2A6FB-06C6-4FEF-B6E0-8BDD706C46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95325"/>
            <a:ext cx="54864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1" name="Rectangle 2">
            <a:extLst>
              <a:ext uri="{FF2B5EF4-FFF2-40B4-BE49-F238E27FC236}">
                <a16:creationId xmlns="" xmlns:a16="http://schemas.microsoft.com/office/drawing/2014/main" id="{E8648320-40F4-472A-8210-8AE98AA52C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38897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>
          <a:xfrm flipV="1">
            <a:off x="0" y="-166836"/>
            <a:ext cx="9144000" cy="2088232"/>
          </a:xfrm>
          <a:prstGeom prst="rect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ru-RU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3568" y="2137420"/>
            <a:ext cx="7772400" cy="1225021"/>
          </a:xfrm>
        </p:spPr>
        <p:txBody>
          <a:bodyPr>
            <a:normAutofit/>
          </a:bodyPr>
          <a:lstStyle>
            <a:lvl1pPr>
              <a:defRPr sz="5400">
                <a:gradFill>
                  <a:gsLst>
                    <a:gs pos="0">
                      <a:srgbClr val="003300"/>
                    </a:gs>
                    <a:gs pos="17000">
                      <a:srgbClr val="003300"/>
                    </a:gs>
                    <a:gs pos="41000">
                      <a:srgbClr val="016565"/>
                    </a:gs>
                    <a:gs pos="61000">
                      <a:srgbClr val="016565">
                        <a:alpha val="99000"/>
                      </a:srgbClr>
                    </a:gs>
                    <a:gs pos="100000">
                      <a:srgbClr val="003300"/>
                    </a:gs>
                  </a:gsLst>
                  <a:lin ang="7200000" scaled="0"/>
                </a:gradFill>
                <a:effectLst/>
              </a:defRPr>
            </a:lvl1pPr>
          </a:lstStyle>
          <a:p>
            <a:r>
              <a:rPr lang="ru-RU" dirty="0"/>
              <a:t>Название выступления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11560" y="4153644"/>
            <a:ext cx="6400800" cy="740420"/>
          </a:xfrm>
        </p:spPr>
        <p:txBody>
          <a:bodyPr>
            <a:normAutofit/>
          </a:bodyPr>
          <a:lstStyle>
            <a:lvl1pPr marL="0" indent="0" algn="l">
              <a:buNone/>
              <a:defRPr sz="2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ФИО докладчика</a:t>
            </a:r>
          </a:p>
        </p:txBody>
      </p:sp>
      <p:sp>
        <p:nvSpPr>
          <p:cNvPr id="9" name="Rectangle 6"/>
          <p:cNvSpPr>
            <a:spLocks noChangeArrowheads="1"/>
          </p:cNvSpPr>
          <p:nvPr userDrawn="1"/>
        </p:nvSpPr>
        <p:spPr bwMode="auto">
          <a:xfrm>
            <a:off x="971600" y="36701"/>
            <a:ext cx="7200800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 anchorCtr="1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altLang="ru-RU" sz="1200" b="1" dirty="0">
                <a:solidFill>
                  <a:schemeClr val="bg1"/>
                </a:solidFill>
                <a:effectLst/>
                <a:latin typeface="Tahoma" pitchFamily="34" charset="0"/>
              </a:rPr>
              <a:t>Федеральная служба по надзору в сфере образования и науки Российской Федерации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ru-RU" altLang="ru-RU" sz="1200" b="1" dirty="0">
                <a:solidFill>
                  <a:srgbClr val="003300"/>
                </a:solidFill>
                <a:latin typeface="Tahoma" pitchFamily="34" charset="0"/>
              </a:rPr>
              <a:t>Федеральное государственное бюджетное научное учреждение</a:t>
            </a:r>
          </a:p>
          <a:p>
            <a:pPr algn="ctr">
              <a:lnSpc>
                <a:spcPct val="120000"/>
              </a:lnSpc>
            </a:pPr>
            <a:r>
              <a:rPr lang="ru-RU" altLang="ru-RU" sz="1400" b="1" dirty="0">
                <a:solidFill>
                  <a:srgbClr val="003300"/>
                </a:solidFill>
                <a:latin typeface="Tahoma" pitchFamily="34" charset="0"/>
              </a:rPr>
              <a:t>ФЕДЕРАЛЬНЫЙ</a:t>
            </a:r>
            <a:r>
              <a:rPr lang="ru-RU" altLang="ru-RU" sz="1400" b="1" baseline="0" dirty="0">
                <a:solidFill>
                  <a:srgbClr val="003300"/>
                </a:solidFill>
                <a:latin typeface="Tahoma" pitchFamily="34" charset="0"/>
              </a:rPr>
              <a:t> ИНСТИТУТ ПЕДАГОГИЧЕСКИХ ИЗМЕРЕНИЙ</a:t>
            </a:r>
            <a:r>
              <a:rPr lang="ru-RU" altLang="ru-RU" sz="1200" b="1" dirty="0">
                <a:solidFill>
                  <a:srgbClr val="003300"/>
                </a:solidFill>
                <a:latin typeface="Tahoma" pitchFamily="34" charset="0"/>
              </a:rPr>
              <a:t/>
            </a:r>
            <a:br>
              <a:rPr lang="ru-RU" altLang="ru-RU" sz="1200" b="1" dirty="0">
                <a:solidFill>
                  <a:srgbClr val="003300"/>
                </a:solidFill>
                <a:latin typeface="Tahoma" pitchFamily="34" charset="0"/>
              </a:rPr>
            </a:br>
            <a:endParaRPr lang="ru-RU" altLang="ru-RU" sz="1200" b="1" dirty="0">
              <a:solidFill>
                <a:srgbClr val="003300"/>
              </a:solidFill>
              <a:latin typeface="Tahoma" pitchFamily="34" charset="0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985292"/>
            <a:ext cx="9144000" cy="45719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2" hasCustomPrompt="1"/>
          </p:nvPr>
        </p:nvSpPr>
        <p:spPr>
          <a:xfrm>
            <a:off x="4499992" y="5017740"/>
            <a:ext cx="792734" cy="369332"/>
          </a:xfrm>
        </p:spPr>
        <p:txBody>
          <a:bodyPr>
            <a:spAutoFit/>
          </a:bodyPr>
          <a:lstStyle>
            <a:lvl1pPr>
              <a:buNone/>
              <a:defRPr/>
            </a:lvl1pPr>
            <a:lvl2pPr>
              <a:buNone/>
              <a:defRPr/>
            </a:lvl2pPr>
            <a:lvl5pPr marL="714375" indent="-714375" algn="ctr">
              <a:spcBef>
                <a:spcPts val="0"/>
              </a:spcBef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4"/>
            <a:r>
              <a:rPr lang="ru-RU" dirty="0"/>
              <a:t>дата</a:t>
            </a:r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0" y="985292"/>
            <a:ext cx="899592" cy="288032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logo fipi.jpg"/>
          <p:cNvPicPr>
            <a:picLocks noChangeAspect="1"/>
          </p:cNvPicPr>
          <p:nvPr userDrawn="1"/>
        </p:nvPicPr>
        <p:blipFill>
          <a:blip r:embed="rId2" cstate="print"/>
          <a:srcRect l="26758" t="8397" r="27011" b="27168"/>
          <a:stretch>
            <a:fillRect/>
          </a:stretch>
        </p:blipFill>
        <p:spPr>
          <a:xfrm>
            <a:off x="0" y="0"/>
            <a:ext cx="848719" cy="120131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5" name="Прямоугольник 14"/>
          <p:cNvSpPr/>
          <p:nvPr userDrawn="1"/>
        </p:nvSpPr>
        <p:spPr>
          <a:xfrm>
            <a:off x="8172400" y="-166836"/>
            <a:ext cx="97160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8172400" y="697260"/>
            <a:ext cx="97160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1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-94828"/>
            <a:ext cx="971600" cy="877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Содержимое 19"/>
          <p:cNvSpPr>
            <a:spLocks noGrp="1"/>
          </p:cNvSpPr>
          <p:nvPr>
            <p:ph sz="quarter" idx="13" hasCustomPrompt="1"/>
          </p:nvPr>
        </p:nvSpPr>
        <p:spPr>
          <a:xfrm>
            <a:off x="1187624" y="1129308"/>
            <a:ext cx="7200800" cy="288032"/>
          </a:xfrm>
        </p:spPr>
        <p:txBody>
          <a:bodyPr lIns="36000" tIns="36000" rIns="36000" bIns="36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 b="1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/>
              <a:t>Название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0" y="5305772"/>
            <a:ext cx="9144000" cy="409228"/>
          </a:xfrm>
          <a:prstGeom prst="rect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ru-RU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375C2-F7FB-468F-965B-42CE73C48B67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375C2-F7FB-468F-965B-42CE73C48B67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ый треугольник 14"/>
          <p:cNvSpPr/>
          <p:nvPr userDrawn="1"/>
        </p:nvSpPr>
        <p:spPr>
          <a:xfrm rot="16200000" flipH="1">
            <a:off x="8021538" y="-137170"/>
            <a:ext cx="985292" cy="1259632"/>
          </a:xfrm>
          <a:prstGeom prst="rtTriangle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ru-RU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363272" cy="61241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467544" y="1273324"/>
            <a:ext cx="8229600" cy="3771636"/>
          </a:xfrm>
        </p:spPr>
        <p:txBody>
          <a:bodyPr>
            <a:normAutofit/>
          </a:bodyPr>
          <a:lstStyle>
            <a:lvl1pPr marL="342900" marR="0" indent="34290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 sz="2400"/>
            </a:lvl1pPr>
          </a:lstStyle>
          <a:p>
            <a:pPr marL="342900" marR="0" lvl="0" indent="34290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/>
              <a:t>Образец текста Образец текста Образец текста </a:t>
            </a:r>
          </a:p>
          <a:p>
            <a:pPr marL="342900" marR="0" lvl="0" indent="34290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/>
              <a:t>Образец текста</a:t>
            </a:r>
          </a:p>
          <a:p>
            <a:pPr marL="342900" marR="0" lvl="0" indent="34290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/>
              <a:t>Образец текста</a:t>
            </a:r>
          </a:p>
          <a:p>
            <a:pPr lvl="0"/>
            <a:r>
              <a:rPr lang="ru-RU" dirty="0"/>
              <a:t>Образец</a:t>
            </a:r>
          </a:p>
          <a:p>
            <a:pPr lvl="0"/>
            <a:endParaRPr lang="ru-RU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7236296" y="5339888"/>
            <a:ext cx="184698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solidFill>
                  <a:srgbClr val="81AFB5"/>
                </a:solidFill>
                <a:latin typeface="+mj-lt"/>
              </a:rPr>
              <a:t>© все права защищены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841276"/>
            <a:ext cx="9144000" cy="45719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841276"/>
            <a:ext cx="827584" cy="216024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logo fipi.jpg"/>
          <p:cNvPicPr>
            <a:picLocks noChangeAspect="1"/>
          </p:cNvPicPr>
          <p:nvPr userDrawn="1"/>
        </p:nvPicPr>
        <p:blipFill>
          <a:blip r:embed="rId2" cstate="print"/>
          <a:srcRect l="26758" t="8397" r="27011" b="27168"/>
          <a:stretch>
            <a:fillRect/>
          </a:stretch>
        </p:blipFill>
        <p:spPr>
          <a:xfrm>
            <a:off x="0" y="0"/>
            <a:ext cx="755576" cy="985292"/>
          </a:xfrm>
          <a:prstGeom prst="rect">
            <a:avLst/>
          </a:prstGeom>
          <a:ln>
            <a:noFill/>
          </a:ln>
        </p:spPr>
      </p:pic>
      <p:sp>
        <p:nvSpPr>
          <p:cNvPr id="16" name="Прямоугольный треугольник 15"/>
          <p:cNvSpPr/>
          <p:nvPr userDrawn="1"/>
        </p:nvSpPr>
        <p:spPr>
          <a:xfrm rot="5400000" flipH="1">
            <a:off x="766987" y="-11411"/>
            <a:ext cx="841275" cy="864096"/>
          </a:xfrm>
          <a:prstGeom prst="rtTriangle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ru-RU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375C2-F7FB-468F-965B-42CE73C48B67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375C2-F7FB-468F-965B-42CE73C48B67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375C2-F7FB-468F-965B-42CE73C48B67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375C2-F7FB-468F-965B-42CE73C48B67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375C2-F7FB-468F-965B-42CE73C48B67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375C2-F7FB-468F-965B-42CE73C48B67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375C2-F7FB-468F-965B-42CE73C48B67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375C2-F7FB-468F-965B-42CE73C48B67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1.emf"/><Relationship Id="rId4" Type="http://schemas.openxmlformats.org/officeDocument/2006/relationships/oleObject" Target="../embeddings/oleObject1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3.png"/><Relationship Id="rId4" Type="http://schemas.openxmlformats.org/officeDocument/2006/relationships/oleObject" Target="../embeddings/oleObject2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8032" y="1921396"/>
            <a:ext cx="8204448" cy="1584176"/>
          </a:xfrm>
        </p:spPr>
        <p:txBody>
          <a:bodyPr>
            <a:normAutofit/>
          </a:bodyPr>
          <a:lstStyle/>
          <a:p>
            <a:r>
              <a:rPr lang="ru-RU" altLang="ru-RU" sz="20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Методика проверки и оценивания заданий </a:t>
            </a:r>
            <a:br>
              <a:rPr lang="ru-RU" altLang="ru-RU" sz="20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20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 развернутым ответом: </a:t>
            </a:r>
            <a:br>
              <a:rPr lang="ru-RU" altLang="ru-RU" sz="20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20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генетическая взаимосвязь неорганических веществ;</a:t>
            </a:r>
            <a:br>
              <a:rPr lang="ru-RU" altLang="ru-RU" sz="20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20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генетическая взаимосвязь органических веществ</a:t>
            </a:r>
            <a:r>
              <a:rPr lang="ru-RU" altLang="ru-RU" sz="2000" dirty="0">
                <a:solidFill>
                  <a:schemeClr val="tx1"/>
                </a:solidFill>
              </a:rPr>
              <a:t> </a:t>
            </a:r>
            <a:endParaRPr lang="ru-RU" altLang="ru-RU" sz="2000" b="1" i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349328"/>
            <a:ext cx="6400800" cy="740420"/>
          </a:xfrm>
        </p:spPr>
        <p:txBody>
          <a:bodyPr>
            <a:normAutofit/>
          </a:bodyPr>
          <a:lstStyle/>
          <a:p>
            <a:endParaRPr lang="ru-RU" sz="16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985292"/>
            <a:ext cx="8856984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Семинар по согласованию подходов  к оцениванию экзаменационных работ участников  единого </a:t>
            </a:r>
            <a:b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государственного экзамена 2019 года экспертами предметных комиссий субъектов Российской Федерации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sz="1100" b="1" dirty="0">
                <a:solidFill>
                  <a:srgbClr val="416A6F"/>
                </a:solidFill>
              </a:rPr>
              <a:t>г. Москва, март 2019 г.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Пример 32-5</a:t>
            </a:r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="" xmlns:a16="http://schemas.microsoft.com/office/drawing/2014/main" id="{EC419D45-D97D-4AB4-9D74-941C40C0B644}"/>
              </a:ext>
            </a:extLst>
          </p:cNvPr>
          <p:cNvSpPr/>
          <p:nvPr/>
        </p:nvSpPr>
        <p:spPr>
          <a:xfrm>
            <a:off x="1447800" y="8133080"/>
            <a:ext cx="4368800" cy="470535"/>
          </a:xfrm>
          <a:custGeom>
            <a:avLst/>
            <a:gdLst>
              <a:gd name="connsiteX0" fmla="*/ 0 w 4368800"/>
              <a:gd name="connsiteY0" fmla="*/ 140428 h 470628"/>
              <a:gd name="connsiteX1" fmla="*/ 19050 w 4368800"/>
              <a:gd name="connsiteY1" fmla="*/ 178528 h 470628"/>
              <a:gd name="connsiteX2" fmla="*/ 31750 w 4368800"/>
              <a:gd name="connsiteY2" fmla="*/ 197578 h 470628"/>
              <a:gd name="connsiteX3" fmla="*/ 38100 w 4368800"/>
              <a:gd name="connsiteY3" fmla="*/ 242028 h 470628"/>
              <a:gd name="connsiteX4" fmla="*/ 50800 w 4368800"/>
              <a:gd name="connsiteY4" fmla="*/ 286478 h 470628"/>
              <a:gd name="connsiteX5" fmla="*/ 57150 w 4368800"/>
              <a:gd name="connsiteY5" fmla="*/ 311878 h 470628"/>
              <a:gd name="connsiteX6" fmla="*/ 69850 w 4368800"/>
              <a:gd name="connsiteY6" fmla="*/ 330928 h 470628"/>
              <a:gd name="connsiteX7" fmla="*/ 101600 w 4368800"/>
              <a:gd name="connsiteY7" fmla="*/ 375378 h 470628"/>
              <a:gd name="connsiteX8" fmla="*/ 139700 w 4368800"/>
              <a:gd name="connsiteY8" fmla="*/ 388078 h 470628"/>
              <a:gd name="connsiteX9" fmla="*/ 158750 w 4368800"/>
              <a:gd name="connsiteY9" fmla="*/ 394428 h 470628"/>
              <a:gd name="connsiteX10" fmla="*/ 177800 w 4368800"/>
              <a:gd name="connsiteY10" fmla="*/ 400778 h 470628"/>
              <a:gd name="connsiteX11" fmla="*/ 552450 w 4368800"/>
              <a:gd name="connsiteY11" fmla="*/ 407128 h 470628"/>
              <a:gd name="connsiteX12" fmla="*/ 679450 w 4368800"/>
              <a:gd name="connsiteY12" fmla="*/ 413478 h 470628"/>
              <a:gd name="connsiteX13" fmla="*/ 806450 w 4368800"/>
              <a:gd name="connsiteY13" fmla="*/ 438878 h 470628"/>
              <a:gd name="connsiteX14" fmla="*/ 901700 w 4368800"/>
              <a:gd name="connsiteY14" fmla="*/ 445228 h 470628"/>
              <a:gd name="connsiteX15" fmla="*/ 965200 w 4368800"/>
              <a:gd name="connsiteY15" fmla="*/ 451578 h 470628"/>
              <a:gd name="connsiteX16" fmla="*/ 1155700 w 4368800"/>
              <a:gd name="connsiteY16" fmla="*/ 457928 h 470628"/>
              <a:gd name="connsiteX17" fmla="*/ 1670050 w 4368800"/>
              <a:gd name="connsiteY17" fmla="*/ 470628 h 470628"/>
              <a:gd name="connsiteX18" fmla="*/ 3340100 w 4368800"/>
              <a:gd name="connsiteY18" fmla="*/ 457928 h 470628"/>
              <a:gd name="connsiteX19" fmla="*/ 4070350 w 4368800"/>
              <a:gd name="connsiteY19" fmla="*/ 445228 h 470628"/>
              <a:gd name="connsiteX20" fmla="*/ 4089400 w 4368800"/>
              <a:gd name="connsiteY20" fmla="*/ 438878 h 470628"/>
              <a:gd name="connsiteX21" fmla="*/ 4140200 w 4368800"/>
              <a:gd name="connsiteY21" fmla="*/ 426178 h 470628"/>
              <a:gd name="connsiteX22" fmla="*/ 4165600 w 4368800"/>
              <a:gd name="connsiteY22" fmla="*/ 413478 h 470628"/>
              <a:gd name="connsiteX23" fmla="*/ 4178300 w 4368800"/>
              <a:gd name="connsiteY23" fmla="*/ 394428 h 470628"/>
              <a:gd name="connsiteX24" fmla="*/ 4216400 w 4368800"/>
              <a:gd name="connsiteY24" fmla="*/ 375378 h 470628"/>
              <a:gd name="connsiteX25" fmla="*/ 4248150 w 4368800"/>
              <a:gd name="connsiteY25" fmla="*/ 349978 h 470628"/>
              <a:gd name="connsiteX26" fmla="*/ 4279900 w 4368800"/>
              <a:gd name="connsiteY26" fmla="*/ 330928 h 470628"/>
              <a:gd name="connsiteX27" fmla="*/ 4311650 w 4368800"/>
              <a:gd name="connsiteY27" fmla="*/ 292828 h 470628"/>
              <a:gd name="connsiteX28" fmla="*/ 4337050 w 4368800"/>
              <a:gd name="connsiteY28" fmla="*/ 273778 h 470628"/>
              <a:gd name="connsiteX29" fmla="*/ 4343400 w 4368800"/>
              <a:gd name="connsiteY29" fmla="*/ 254728 h 470628"/>
              <a:gd name="connsiteX30" fmla="*/ 4356100 w 4368800"/>
              <a:gd name="connsiteY30" fmla="*/ 229328 h 470628"/>
              <a:gd name="connsiteX31" fmla="*/ 4368800 w 4368800"/>
              <a:gd name="connsiteY31" fmla="*/ 184878 h 470628"/>
              <a:gd name="connsiteX32" fmla="*/ 4349750 w 4368800"/>
              <a:gd name="connsiteY32" fmla="*/ 102328 h 470628"/>
              <a:gd name="connsiteX33" fmla="*/ 4318000 w 4368800"/>
              <a:gd name="connsiteY33" fmla="*/ 89628 h 470628"/>
              <a:gd name="connsiteX34" fmla="*/ 4267200 w 4368800"/>
              <a:gd name="connsiteY34" fmla="*/ 64228 h 470628"/>
              <a:gd name="connsiteX35" fmla="*/ 4248150 w 4368800"/>
              <a:gd name="connsiteY35" fmla="*/ 57878 h 470628"/>
              <a:gd name="connsiteX36" fmla="*/ 4203700 w 4368800"/>
              <a:gd name="connsiteY36" fmla="*/ 45178 h 470628"/>
              <a:gd name="connsiteX37" fmla="*/ 4184650 w 4368800"/>
              <a:gd name="connsiteY37" fmla="*/ 38828 h 470628"/>
              <a:gd name="connsiteX38" fmla="*/ 4133850 w 4368800"/>
              <a:gd name="connsiteY38" fmla="*/ 32478 h 470628"/>
              <a:gd name="connsiteX39" fmla="*/ 4000500 w 4368800"/>
              <a:gd name="connsiteY39" fmla="*/ 19778 h 470628"/>
              <a:gd name="connsiteX40" fmla="*/ 3771900 w 4368800"/>
              <a:gd name="connsiteY40" fmla="*/ 7078 h 470628"/>
              <a:gd name="connsiteX41" fmla="*/ 3714750 w 4368800"/>
              <a:gd name="connsiteY41" fmla="*/ 728 h 470628"/>
              <a:gd name="connsiteX42" fmla="*/ 3517900 w 4368800"/>
              <a:gd name="connsiteY42" fmla="*/ 728 h 47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4368800" h="470628">
                <a:moveTo>
                  <a:pt x="0" y="140428"/>
                </a:moveTo>
                <a:cubicBezTo>
                  <a:pt x="6350" y="153128"/>
                  <a:pt x="12154" y="166116"/>
                  <a:pt x="19050" y="178528"/>
                </a:cubicBezTo>
                <a:cubicBezTo>
                  <a:pt x="22756" y="185199"/>
                  <a:pt x="29557" y="190268"/>
                  <a:pt x="31750" y="197578"/>
                </a:cubicBezTo>
                <a:cubicBezTo>
                  <a:pt x="36051" y="211914"/>
                  <a:pt x="35423" y="227302"/>
                  <a:pt x="38100" y="242028"/>
                </a:cubicBezTo>
                <a:cubicBezTo>
                  <a:pt x="43063" y="269323"/>
                  <a:pt x="43999" y="262675"/>
                  <a:pt x="50800" y="286478"/>
                </a:cubicBezTo>
                <a:cubicBezTo>
                  <a:pt x="53198" y="294869"/>
                  <a:pt x="53712" y="303856"/>
                  <a:pt x="57150" y="311878"/>
                </a:cubicBezTo>
                <a:cubicBezTo>
                  <a:pt x="60156" y="318893"/>
                  <a:pt x="66064" y="324302"/>
                  <a:pt x="69850" y="330928"/>
                </a:cubicBezTo>
                <a:cubicBezTo>
                  <a:pt x="79968" y="348634"/>
                  <a:pt x="82116" y="364554"/>
                  <a:pt x="101600" y="375378"/>
                </a:cubicBezTo>
                <a:cubicBezTo>
                  <a:pt x="113302" y="381879"/>
                  <a:pt x="127000" y="383845"/>
                  <a:pt x="139700" y="388078"/>
                </a:cubicBezTo>
                <a:lnTo>
                  <a:pt x="158750" y="394428"/>
                </a:lnTo>
                <a:cubicBezTo>
                  <a:pt x="165100" y="396545"/>
                  <a:pt x="171107" y="400665"/>
                  <a:pt x="177800" y="400778"/>
                </a:cubicBezTo>
                <a:lnTo>
                  <a:pt x="552450" y="407128"/>
                </a:lnTo>
                <a:cubicBezTo>
                  <a:pt x="594783" y="409245"/>
                  <a:pt x="637180" y="410347"/>
                  <a:pt x="679450" y="413478"/>
                </a:cubicBezTo>
                <a:cubicBezTo>
                  <a:pt x="745248" y="418352"/>
                  <a:pt x="721784" y="426783"/>
                  <a:pt x="806450" y="438878"/>
                </a:cubicBezTo>
                <a:cubicBezTo>
                  <a:pt x="837951" y="443378"/>
                  <a:pt x="869981" y="442690"/>
                  <a:pt x="901700" y="445228"/>
                </a:cubicBezTo>
                <a:cubicBezTo>
                  <a:pt x="922904" y="446924"/>
                  <a:pt x="943954" y="450516"/>
                  <a:pt x="965200" y="451578"/>
                </a:cubicBezTo>
                <a:cubicBezTo>
                  <a:pt x="1028656" y="454751"/>
                  <a:pt x="1092188" y="456211"/>
                  <a:pt x="1155700" y="457928"/>
                </a:cubicBezTo>
                <a:lnTo>
                  <a:pt x="1670050" y="470628"/>
                </a:lnTo>
                <a:cubicBezTo>
                  <a:pt x="2312699" y="434925"/>
                  <a:pt x="1602682" y="472406"/>
                  <a:pt x="3340100" y="457928"/>
                </a:cubicBezTo>
                <a:lnTo>
                  <a:pt x="4070350" y="445228"/>
                </a:lnTo>
                <a:cubicBezTo>
                  <a:pt x="4076700" y="443111"/>
                  <a:pt x="4082942" y="440639"/>
                  <a:pt x="4089400" y="438878"/>
                </a:cubicBezTo>
                <a:cubicBezTo>
                  <a:pt x="4106239" y="434285"/>
                  <a:pt x="4124588" y="433984"/>
                  <a:pt x="4140200" y="426178"/>
                </a:cubicBezTo>
                <a:lnTo>
                  <a:pt x="4165600" y="413478"/>
                </a:lnTo>
                <a:cubicBezTo>
                  <a:pt x="4169833" y="407128"/>
                  <a:pt x="4172904" y="399824"/>
                  <a:pt x="4178300" y="394428"/>
                </a:cubicBezTo>
                <a:cubicBezTo>
                  <a:pt x="4190610" y="382118"/>
                  <a:pt x="4200906" y="380543"/>
                  <a:pt x="4216400" y="375378"/>
                </a:cubicBezTo>
                <a:cubicBezTo>
                  <a:pt x="4226983" y="366911"/>
                  <a:pt x="4237047" y="357750"/>
                  <a:pt x="4248150" y="349978"/>
                </a:cubicBezTo>
                <a:cubicBezTo>
                  <a:pt x="4258261" y="342900"/>
                  <a:pt x="4270026" y="338333"/>
                  <a:pt x="4279900" y="330928"/>
                </a:cubicBezTo>
                <a:cubicBezTo>
                  <a:pt x="4321511" y="299720"/>
                  <a:pt x="4279381" y="325097"/>
                  <a:pt x="4311650" y="292828"/>
                </a:cubicBezTo>
                <a:cubicBezTo>
                  <a:pt x="4319134" y="285344"/>
                  <a:pt x="4328583" y="280128"/>
                  <a:pt x="4337050" y="273778"/>
                </a:cubicBezTo>
                <a:cubicBezTo>
                  <a:pt x="4339167" y="267428"/>
                  <a:pt x="4340763" y="260880"/>
                  <a:pt x="4343400" y="254728"/>
                </a:cubicBezTo>
                <a:cubicBezTo>
                  <a:pt x="4347129" y="246027"/>
                  <a:pt x="4352865" y="238224"/>
                  <a:pt x="4356100" y="229328"/>
                </a:cubicBezTo>
                <a:cubicBezTo>
                  <a:pt x="4361366" y="214846"/>
                  <a:pt x="4364567" y="199695"/>
                  <a:pt x="4368800" y="184878"/>
                </a:cubicBezTo>
                <a:cubicBezTo>
                  <a:pt x="4367469" y="171567"/>
                  <a:pt x="4372177" y="118347"/>
                  <a:pt x="4349750" y="102328"/>
                </a:cubicBezTo>
                <a:cubicBezTo>
                  <a:pt x="4340475" y="95703"/>
                  <a:pt x="4328583" y="93861"/>
                  <a:pt x="4318000" y="89628"/>
                </a:cubicBezTo>
                <a:cubicBezTo>
                  <a:pt x="4289069" y="60697"/>
                  <a:pt x="4310460" y="75043"/>
                  <a:pt x="4267200" y="64228"/>
                </a:cubicBezTo>
                <a:cubicBezTo>
                  <a:pt x="4260706" y="62605"/>
                  <a:pt x="4254561" y="59801"/>
                  <a:pt x="4248150" y="57878"/>
                </a:cubicBezTo>
                <a:cubicBezTo>
                  <a:pt x="4233390" y="53450"/>
                  <a:pt x="4218460" y="49606"/>
                  <a:pt x="4203700" y="45178"/>
                </a:cubicBezTo>
                <a:cubicBezTo>
                  <a:pt x="4197289" y="43255"/>
                  <a:pt x="4191236" y="40025"/>
                  <a:pt x="4184650" y="38828"/>
                </a:cubicBezTo>
                <a:cubicBezTo>
                  <a:pt x="4167860" y="35775"/>
                  <a:pt x="4150825" y="34234"/>
                  <a:pt x="4133850" y="32478"/>
                </a:cubicBezTo>
                <a:lnTo>
                  <a:pt x="4000500" y="19778"/>
                </a:lnTo>
                <a:cubicBezTo>
                  <a:pt x="3906979" y="-3602"/>
                  <a:pt x="4002286" y="18316"/>
                  <a:pt x="3771900" y="7078"/>
                </a:cubicBezTo>
                <a:cubicBezTo>
                  <a:pt x="3752756" y="6144"/>
                  <a:pt x="3733911" y="1207"/>
                  <a:pt x="3714750" y="728"/>
                </a:cubicBezTo>
                <a:cubicBezTo>
                  <a:pt x="3649154" y="-912"/>
                  <a:pt x="3583517" y="728"/>
                  <a:pt x="3517900" y="72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Rectangle 13">
            <a:extLst>
              <a:ext uri="{FF2B5EF4-FFF2-40B4-BE49-F238E27FC236}">
                <a16:creationId xmlns="" xmlns:a16="http://schemas.microsoft.com/office/drawing/2014/main" id="{EF963D2C-64A4-4704-90C5-4CFCBB7E6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ADFDB531-839C-416A-8C99-E037F0C88365}"/>
              </a:ext>
            </a:extLst>
          </p:cNvPr>
          <p:cNvSpPr/>
          <p:nvPr/>
        </p:nvSpPr>
        <p:spPr>
          <a:xfrm>
            <a:off x="6805719" y="4748545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3 балла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48C3F4E6-F573-4BD5-A28F-D834D2D309A8}"/>
              </a:ext>
            </a:extLst>
          </p:cNvPr>
          <p:cNvSpPr/>
          <p:nvPr/>
        </p:nvSpPr>
        <p:spPr>
          <a:xfrm>
            <a:off x="574820" y="3826992"/>
            <a:ext cx="7994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/>
              <a:t>Неверно записано уравнение 4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4F182FDE-08A8-4A4A-A96C-5A208FC5F07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96" y="1285279"/>
            <a:ext cx="5924550" cy="17970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B8C56F32-C8F5-49A8-B46F-DFD69597D7FC}"/>
              </a:ext>
            </a:extLst>
          </p:cNvPr>
          <p:cNvSpPr/>
          <p:nvPr/>
        </p:nvSpPr>
        <p:spPr>
          <a:xfrm>
            <a:off x="307132" y="3203312"/>
            <a:ext cx="82620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Газ, выделившийся на катоде, пропустили при нагревании над оксидом меди(</a:t>
            </a:r>
            <a:r>
              <a:rPr lang="en-US" alt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ru-RU" alt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5676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Пример 32-6</a:t>
            </a:r>
          </a:p>
        </p:txBody>
      </p:sp>
      <p:sp>
        <p:nvSpPr>
          <p:cNvPr id="10" name="Rectangle 13">
            <a:extLst>
              <a:ext uri="{FF2B5EF4-FFF2-40B4-BE49-F238E27FC236}">
                <a16:creationId xmlns="" xmlns:a16="http://schemas.microsoft.com/office/drawing/2014/main" id="{EF963D2C-64A4-4704-90C5-4CFCBB7E6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ADFDB531-839C-416A-8C99-E037F0C88365}"/>
              </a:ext>
            </a:extLst>
          </p:cNvPr>
          <p:cNvSpPr/>
          <p:nvPr/>
        </p:nvSpPr>
        <p:spPr>
          <a:xfrm>
            <a:off x="6660232" y="4748545"/>
            <a:ext cx="20176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0 баллов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48C3F4E6-F573-4BD5-A28F-D834D2D309A8}"/>
              </a:ext>
            </a:extLst>
          </p:cNvPr>
          <p:cNvSpPr/>
          <p:nvPr/>
        </p:nvSpPr>
        <p:spPr>
          <a:xfrm>
            <a:off x="466072" y="3732882"/>
            <a:ext cx="79943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/>
              <a:t>В уравнении 1 отсутствует коэффициент перед формулой </a:t>
            </a:r>
            <a:r>
              <a:rPr lang="en-US" altLang="ru-RU" dirty="0"/>
              <a:t>NaCl</a:t>
            </a:r>
            <a:endParaRPr lang="ru-RU" altLang="ru-RU" dirty="0"/>
          </a:p>
          <a:p>
            <a:r>
              <a:rPr lang="ru-RU" altLang="ru-RU" dirty="0"/>
              <a:t>Неверно записаны уравнения 2 - 4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BB792A16-271D-496E-99C9-79FC68E2D7A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3281"/>
            <a:ext cx="5930900" cy="1765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34465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Пример 32-7</a:t>
            </a:r>
          </a:p>
        </p:txBody>
      </p:sp>
      <p:sp>
        <p:nvSpPr>
          <p:cNvPr id="10" name="Rectangle 13">
            <a:extLst>
              <a:ext uri="{FF2B5EF4-FFF2-40B4-BE49-F238E27FC236}">
                <a16:creationId xmlns="" xmlns:a16="http://schemas.microsoft.com/office/drawing/2014/main" id="{EF963D2C-64A4-4704-90C5-4CFCBB7E6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ADFDB531-839C-416A-8C99-E037F0C88365}"/>
              </a:ext>
            </a:extLst>
          </p:cNvPr>
          <p:cNvSpPr/>
          <p:nvPr/>
        </p:nvSpPr>
        <p:spPr>
          <a:xfrm>
            <a:off x="6805719" y="4748545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1 балл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48C3F4E6-F573-4BD5-A28F-D834D2D309A8}"/>
              </a:ext>
            </a:extLst>
          </p:cNvPr>
          <p:cNvSpPr/>
          <p:nvPr/>
        </p:nvSpPr>
        <p:spPr>
          <a:xfrm>
            <a:off x="466072" y="3732882"/>
            <a:ext cx="7994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/>
              <a:t>Неверно записаны уравнения 1, 2 и 4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3F3B87E6-9B20-4B07-8BA4-60D97B83708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68311"/>
            <a:ext cx="5934075" cy="2343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31070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Задание 32</a:t>
            </a:r>
          </a:p>
        </p:txBody>
      </p:sp>
      <p:sp>
        <p:nvSpPr>
          <p:cNvPr id="17" name="Rectangle 13">
            <a:extLst>
              <a:ext uri="{FF2B5EF4-FFF2-40B4-BE49-F238E27FC236}">
                <a16:creationId xmlns="" xmlns:a16="http://schemas.microsoft.com/office/drawing/2014/main" id="{602871CD-F67A-4AEE-B5BD-F8EFA53A9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3525" y="1895475"/>
            <a:ext cx="771416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Text Box 4">
            <a:extLst>
              <a:ext uri="{FF2B5EF4-FFF2-40B4-BE49-F238E27FC236}">
                <a16:creationId xmlns="" xmlns:a16="http://schemas.microsoft.com/office/drawing/2014/main" id="{D68BFC1D-1E84-4F89-8B32-4A673AA806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29308"/>
            <a:ext cx="84963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dirty="0">
                <a:solidFill>
                  <a:schemeClr val="tx1"/>
                </a:solidFill>
              </a:rPr>
              <a:t>Гидрид калия растворили в воде. К полученному раствору добавили порошкообразный цинк. Образовавшийся прозрачный раствор выпарили, а затем прокалили. Сухой остаток растворили в серной кислоте. Напишите уравнения четырёх описанных реакций. 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="" xmlns:a16="http://schemas.microsoft.com/office/drawing/2014/main" id="{8F533612-9152-4DAA-A326-DB2789A61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59" y="2713484"/>
            <a:ext cx="771416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ru-RU" sz="2000" dirty="0">
                <a:solidFill>
                  <a:schemeClr val="tx1"/>
                </a:solidFill>
              </a:rPr>
              <a:t>1) KH + H</a:t>
            </a:r>
            <a:r>
              <a:rPr lang="it-IT" altLang="ru-RU" sz="2000" baseline="-25000" dirty="0">
                <a:solidFill>
                  <a:schemeClr val="tx1"/>
                </a:solidFill>
              </a:rPr>
              <a:t>2</a:t>
            </a:r>
            <a:r>
              <a:rPr lang="it-IT" altLang="ru-RU" sz="2000" dirty="0">
                <a:solidFill>
                  <a:schemeClr val="tx1"/>
                </a:solidFill>
              </a:rPr>
              <a:t>O </a:t>
            </a:r>
            <a:r>
              <a:rPr lang="ru-RU" altLang="ru-RU" sz="2000" dirty="0">
                <a:solidFill>
                  <a:schemeClr val="tx1"/>
                </a:solidFill>
              </a:rPr>
              <a:t>=</a:t>
            </a:r>
            <a:r>
              <a:rPr lang="it-IT" altLang="ru-RU" sz="2000" dirty="0">
                <a:solidFill>
                  <a:schemeClr val="tx1"/>
                </a:solidFill>
              </a:rPr>
              <a:t> KOH + H</a:t>
            </a:r>
            <a:r>
              <a:rPr lang="it-IT" altLang="ru-RU" sz="2000" baseline="-25000" dirty="0">
                <a:solidFill>
                  <a:schemeClr val="tx1"/>
                </a:solidFill>
              </a:rPr>
              <a:t>2</a:t>
            </a:r>
            <a:r>
              <a:rPr lang="it-IT" altLang="ru-RU" sz="2000" dirty="0">
                <a:solidFill>
                  <a:schemeClr val="tx1"/>
                </a:solidFill>
              </a:rPr>
              <a:t>↑</a:t>
            </a:r>
          </a:p>
          <a:p>
            <a:r>
              <a:rPr lang="it-IT" altLang="ru-RU" sz="2000" dirty="0">
                <a:solidFill>
                  <a:schemeClr val="tx1"/>
                </a:solidFill>
              </a:rPr>
              <a:t>2</a:t>
            </a:r>
            <a:r>
              <a:rPr lang="ru-RU" altLang="ru-RU" sz="2000" dirty="0">
                <a:solidFill>
                  <a:schemeClr val="tx1"/>
                </a:solidFill>
              </a:rPr>
              <a:t>)</a:t>
            </a:r>
            <a:r>
              <a:rPr lang="it-IT" altLang="ru-RU" sz="2000" dirty="0">
                <a:solidFill>
                  <a:schemeClr val="tx1"/>
                </a:solidFill>
              </a:rPr>
              <a:t> Zn + 2KOH + 2H</a:t>
            </a:r>
            <a:r>
              <a:rPr lang="it-IT" altLang="ru-RU" sz="2000" baseline="-25000" dirty="0">
                <a:solidFill>
                  <a:schemeClr val="tx1"/>
                </a:solidFill>
              </a:rPr>
              <a:t>2</a:t>
            </a:r>
            <a:r>
              <a:rPr lang="it-IT" altLang="ru-RU" sz="2000" dirty="0">
                <a:solidFill>
                  <a:schemeClr val="tx1"/>
                </a:solidFill>
              </a:rPr>
              <a:t>O = K</a:t>
            </a:r>
            <a:r>
              <a:rPr lang="it-IT" altLang="ru-RU" sz="2000" baseline="-25000" dirty="0">
                <a:solidFill>
                  <a:schemeClr val="tx1"/>
                </a:solidFill>
              </a:rPr>
              <a:t>2</a:t>
            </a:r>
            <a:r>
              <a:rPr lang="it-IT" altLang="ru-RU" sz="2000" dirty="0">
                <a:solidFill>
                  <a:schemeClr val="tx1"/>
                </a:solidFill>
              </a:rPr>
              <a:t>[Zn(OH)</a:t>
            </a:r>
            <a:r>
              <a:rPr lang="it-IT" altLang="ru-RU" sz="2000" baseline="-25000" dirty="0">
                <a:solidFill>
                  <a:schemeClr val="tx1"/>
                </a:solidFill>
              </a:rPr>
              <a:t>4</a:t>
            </a:r>
            <a:r>
              <a:rPr lang="it-IT" altLang="ru-RU" sz="2000" dirty="0">
                <a:solidFill>
                  <a:schemeClr val="tx1"/>
                </a:solidFill>
              </a:rPr>
              <a:t>] + H</a:t>
            </a:r>
            <a:r>
              <a:rPr lang="it-IT" altLang="ru-RU" sz="2000" baseline="-25000" dirty="0">
                <a:solidFill>
                  <a:schemeClr val="tx1"/>
                </a:solidFill>
              </a:rPr>
              <a:t>2</a:t>
            </a:r>
          </a:p>
          <a:p>
            <a:r>
              <a:rPr lang="it-IT" altLang="ru-RU" sz="2000" dirty="0">
                <a:solidFill>
                  <a:schemeClr val="tx1"/>
                </a:solidFill>
              </a:rPr>
              <a:t>3) K</a:t>
            </a:r>
            <a:r>
              <a:rPr lang="it-IT" altLang="ru-RU" sz="2000" baseline="-25000" dirty="0">
                <a:solidFill>
                  <a:schemeClr val="tx1"/>
                </a:solidFill>
              </a:rPr>
              <a:t>2</a:t>
            </a:r>
            <a:r>
              <a:rPr lang="it-IT" altLang="ru-RU" sz="2000" dirty="0">
                <a:solidFill>
                  <a:schemeClr val="tx1"/>
                </a:solidFill>
              </a:rPr>
              <a:t>[Zn(OH)</a:t>
            </a:r>
            <a:r>
              <a:rPr lang="it-IT" altLang="ru-RU" sz="2000" baseline="-25000" dirty="0">
                <a:solidFill>
                  <a:schemeClr val="tx1"/>
                </a:solidFill>
              </a:rPr>
              <a:t>4</a:t>
            </a:r>
            <a:r>
              <a:rPr lang="it-IT" altLang="ru-RU" sz="2000" dirty="0">
                <a:solidFill>
                  <a:schemeClr val="tx1"/>
                </a:solidFill>
              </a:rPr>
              <a:t>] </a:t>
            </a:r>
            <a:r>
              <a:rPr lang="ru-RU" altLang="ru-RU" sz="2000" dirty="0">
                <a:solidFill>
                  <a:schemeClr val="tx1"/>
                </a:solidFill>
              </a:rPr>
              <a:t>=</a:t>
            </a:r>
            <a:r>
              <a:rPr lang="it-IT" altLang="ru-RU" sz="2000" dirty="0">
                <a:solidFill>
                  <a:schemeClr val="tx1"/>
                </a:solidFill>
              </a:rPr>
              <a:t> K</a:t>
            </a:r>
            <a:r>
              <a:rPr lang="it-IT" altLang="ru-RU" sz="2000" baseline="-25000" dirty="0">
                <a:solidFill>
                  <a:schemeClr val="tx1"/>
                </a:solidFill>
              </a:rPr>
              <a:t>2</a:t>
            </a:r>
            <a:r>
              <a:rPr lang="it-IT" altLang="ru-RU" sz="2000" dirty="0">
                <a:solidFill>
                  <a:schemeClr val="tx1"/>
                </a:solidFill>
              </a:rPr>
              <a:t>ZnO</a:t>
            </a:r>
            <a:r>
              <a:rPr lang="it-IT" altLang="ru-RU" sz="2000" baseline="-25000" dirty="0">
                <a:solidFill>
                  <a:schemeClr val="tx1"/>
                </a:solidFill>
              </a:rPr>
              <a:t>2</a:t>
            </a:r>
            <a:r>
              <a:rPr lang="it-IT" altLang="ru-RU" sz="2000" dirty="0">
                <a:solidFill>
                  <a:schemeClr val="tx1"/>
                </a:solidFill>
              </a:rPr>
              <a:t> + 2H</a:t>
            </a:r>
            <a:r>
              <a:rPr lang="it-IT" altLang="ru-RU" sz="2000" baseline="-25000" dirty="0">
                <a:solidFill>
                  <a:schemeClr val="tx1"/>
                </a:solidFill>
              </a:rPr>
              <a:t>2</a:t>
            </a:r>
            <a:r>
              <a:rPr lang="it-IT" altLang="ru-RU" sz="2000" dirty="0">
                <a:solidFill>
                  <a:schemeClr val="tx1"/>
                </a:solidFill>
              </a:rPr>
              <a:t>O</a:t>
            </a:r>
            <a:endParaRPr lang="de-DE" altLang="ru-RU" sz="2000" dirty="0">
              <a:solidFill>
                <a:schemeClr val="tx1"/>
              </a:solidFill>
            </a:endParaRPr>
          </a:p>
          <a:p>
            <a:r>
              <a:rPr lang="de-DE" altLang="ru-RU" sz="2000" dirty="0">
                <a:solidFill>
                  <a:schemeClr val="tx1"/>
                </a:solidFill>
              </a:rPr>
              <a:t>4) </a:t>
            </a:r>
            <a:r>
              <a:rPr lang="it-IT" altLang="ru-RU" sz="2000" dirty="0">
                <a:solidFill>
                  <a:schemeClr val="tx1"/>
                </a:solidFill>
              </a:rPr>
              <a:t>K</a:t>
            </a:r>
            <a:r>
              <a:rPr lang="it-IT" altLang="ru-RU" sz="2000" baseline="-25000" dirty="0">
                <a:solidFill>
                  <a:schemeClr val="tx1"/>
                </a:solidFill>
              </a:rPr>
              <a:t>2</a:t>
            </a:r>
            <a:r>
              <a:rPr lang="it-IT" altLang="ru-RU" sz="2000" dirty="0">
                <a:solidFill>
                  <a:schemeClr val="tx1"/>
                </a:solidFill>
              </a:rPr>
              <a:t>ZnO</a:t>
            </a:r>
            <a:r>
              <a:rPr lang="it-IT" altLang="ru-RU" sz="2000" baseline="-25000" dirty="0">
                <a:solidFill>
                  <a:schemeClr val="tx1"/>
                </a:solidFill>
              </a:rPr>
              <a:t>2</a:t>
            </a:r>
            <a:r>
              <a:rPr lang="de-DE" altLang="ru-RU" sz="2000" dirty="0">
                <a:solidFill>
                  <a:schemeClr val="tx1"/>
                </a:solidFill>
              </a:rPr>
              <a:t> + 2H</a:t>
            </a:r>
            <a:r>
              <a:rPr lang="de-DE" altLang="ru-RU" sz="2000" baseline="-25000" dirty="0">
                <a:solidFill>
                  <a:schemeClr val="tx1"/>
                </a:solidFill>
              </a:rPr>
              <a:t>2</a:t>
            </a:r>
            <a:r>
              <a:rPr lang="de-DE" altLang="ru-RU" sz="2000" dirty="0">
                <a:solidFill>
                  <a:schemeClr val="tx1"/>
                </a:solidFill>
              </a:rPr>
              <a:t>SO</a:t>
            </a:r>
            <a:r>
              <a:rPr lang="de-DE" altLang="ru-RU" sz="2000" baseline="-25000" dirty="0">
                <a:solidFill>
                  <a:schemeClr val="tx1"/>
                </a:solidFill>
              </a:rPr>
              <a:t>4</a:t>
            </a:r>
            <a:r>
              <a:rPr lang="de-DE" altLang="ru-RU" sz="2000" dirty="0">
                <a:solidFill>
                  <a:schemeClr val="tx1"/>
                </a:solidFill>
              </a:rPr>
              <a:t> = ZnSO</a:t>
            </a:r>
            <a:r>
              <a:rPr lang="de-DE" altLang="ru-RU" sz="2000" baseline="-25000" dirty="0">
                <a:solidFill>
                  <a:schemeClr val="tx1"/>
                </a:solidFill>
              </a:rPr>
              <a:t>4</a:t>
            </a:r>
            <a:r>
              <a:rPr lang="de-DE" altLang="ru-RU" sz="2000" dirty="0">
                <a:solidFill>
                  <a:schemeClr val="tx1"/>
                </a:solidFill>
              </a:rPr>
              <a:t> + K</a:t>
            </a:r>
            <a:r>
              <a:rPr lang="de-DE" altLang="ru-RU" sz="2000" baseline="-25000" dirty="0">
                <a:solidFill>
                  <a:schemeClr val="tx1"/>
                </a:solidFill>
              </a:rPr>
              <a:t>2</a:t>
            </a:r>
            <a:r>
              <a:rPr lang="de-DE" altLang="ru-RU" sz="2000" dirty="0">
                <a:solidFill>
                  <a:schemeClr val="tx1"/>
                </a:solidFill>
              </a:rPr>
              <a:t>SO</a:t>
            </a:r>
            <a:r>
              <a:rPr lang="de-DE" altLang="ru-RU" sz="2000" baseline="-25000" dirty="0">
                <a:solidFill>
                  <a:schemeClr val="tx1"/>
                </a:solidFill>
              </a:rPr>
              <a:t>4</a:t>
            </a:r>
            <a:r>
              <a:rPr lang="de-DE" altLang="ru-RU" sz="2000" dirty="0">
                <a:solidFill>
                  <a:schemeClr val="tx1"/>
                </a:solidFill>
              </a:rPr>
              <a:t> + 2H</a:t>
            </a:r>
            <a:r>
              <a:rPr lang="de-DE" altLang="ru-RU" sz="2000" baseline="-25000" dirty="0">
                <a:solidFill>
                  <a:schemeClr val="tx1"/>
                </a:solidFill>
              </a:rPr>
              <a:t>2</a:t>
            </a:r>
            <a:r>
              <a:rPr lang="de-DE" altLang="ru-RU" sz="2000" dirty="0">
                <a:solidFill>
                  <a:schemeClr val="tx1"/>
                </a:solidFill>
              </a:rPr>
              <a:t>O</a:t>
            </a:r>
            <a:r>
              <a:rPr lang="ru-RU" altLang="ru-RU" sz="20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50318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Пример 32-8</a:t>
            </a:r>
          </a:p>
        </p:txBody>
      </p:sp>
      <p:sp>
        <p:nvSpPr>
          <p:cNvPr id="10" name="Rectangle 13">
            <a:extLst>
              <a:ext uri="{FF2B5EF4-FFF2-40B4-BE49-F238E27FC236}">
                <a16:creationId xmlns="" xmlns:a16="http://schemas.microsoft.com/office/drawing/2014/main" id="{EF963D2C-64A4-4704-90C5-4CFCBB7E6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ADFDB531-839C-416A-8C99-E037F0C88365}"/>
              </a:ext>
            </a:extLst>
          </p:cNvPr>
          <p:cNvSpPr/>
          <p:nvPr/>
        </p:nvSpPr>
        <p:spPr>
          <a:xfrm>
            <a:off x="6805719" y="4748545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1 балл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48C3F4E6-F573-4BD5-A28F-D834D2D309A8}"/>
              </a:ext>
            </a:extLst>
          </p:cNvPr>
          <p:cNvSpPr/>
          <p:nvPr/>
        </p:nvSpPr>
        <p:spPr>
          <a:xfrm>
            <a:off x="457200" y="4102214"/>
            <a:ext cx="79943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/>
              <a:t>Верно и в соответствии с условием задания записано только первое уравнение реакции.</a:t>
            </a:r>
          </a:p>
        </p:txBody>
      </p:sp>
      <p:pic>
        <p:nvPicPr>
          <p:cNvPr id="7" name="Picture 8">
            <a:extLst>
              <a:ext uri="{FF2B5EF4-FFF2-40B4-BE49-F238E27FC236}">
                <a16:creationId xmlns="" xmlns:a16="http://schemas.microsoft.com/office/drawing/2014/main" id="{961657E7-9ED5-4C30-BE04-D186FEFCD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69611"/>
            <a:ext cx="5820833" cy="277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82011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Пример 32-9</a:t>
            </a:r>
          </a:p>
        </p:txBody>
      </p:sp>
      <p:sp>
        <p:nvSpPr>
          <p:cNvPr id="10" name="Rectangle 13">
            <a:extLst>
              <a:ext uri="{FF2B5EF4-FFF2-40B4-BE49-F238E27FC236}">
                <a16:creationId xmlns="" xmlns:a16="http://schemas.microsoft.com/office/drawing/2014/main" id="{EF963D2C-64A4-4704-90C5-4CFCBB7E6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ADFDB531-839C-416A-8C99-E037F0C88365}"/>
              </a:ext>
            </a:extLst>
          </p:cNvPr>
          <p:cNvSpPr/>
          <p:nvPr/>
        </p:nvSpPr>
        <p:spPr>
          <a:xfrm>
            <a:off x="6805719" y="4748545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3 балла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48C3F4E6-F573-4BD5-A28F-D834D2D309A8}"/>
              </a:ext>
            </a:extLst>
          </p:cNvPr>
          <p:cNvSpPr/>
          <p:nvPr/>
        </p:nvSpPr>
        <p:spPr>
          <a:xfrm>
            <a:off x="457200" y="4081636"/>
            <a:ext cx="7994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/>
              <a:t>Верно записаны 1, 2 и 3 уравнения реакций</a:t>
            </a:r>
            <a:r>
              <a:rPr lang="en-US" altLang="ru-RU" dirty="0"/>
              <a:t>.</a:t>
            </a:r>
            <a:endParaRPr lang="ru-RU" altLang="ru-RU" dirty="0"/>
          </a:p>
        </p:txBody>
      </p:sp>
      <p:pic>
        <p:nvPicPr>
          <p:cNvPr id="8" name="Picture 8">
            <a:extLst>
              <a:ext uri="{FF2B5EF4-FFF2-40B4-BE49-F238E27FC236}">
                <a16:creationId xmlns="" xmlns:a16="http://schemas.microsoft.com/office/drawing/2014/main" id="{5D7766AB-EBD1-47FC-9343-4131016E6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0401" y="1158879"/>
            <a:ext cx="6754267" cy="235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69B975F-AD68-4A73-B230-8347FC1314BD}"/>
              </a:ext>
            </a:extLst>
          </p:cNvPr>
          <p:cNvSpPr/>
          <p:nvPr/>
        </p:nvSpPr>
        <p:spPr>
          <a:xfrm>
            <a:off x="489223" y="3514506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/>
              <a:t>Сухой остаток растворили в серной кислоте.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02455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Пример 32-10</a:t>
            </a:r>
          </a:p>
        </p:txBody>
      </p:sp>
      <p:sp>
        <p:nvSpPr>
          <p:cNvPr id="10" name="Rectangle 13">
            <a:extLst>
              <a:ext uri="{FF2B5EF4-FFF2-40B4-BE49-F238E27FC236}">
                <a16:creationId xmlns="" xmlns:a16="http://schemas.microsoft.com/office/drawing/2014/main" id="{EF963D2C-64A4-4704-90C5-4CFCBB7E6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ADFDB531-839C-416A-8C99-E037F0C88365}"/>
              </a:ext>
            </a:extLst>
          </p:cNvPr>
          <p:cNvSpPr/>
          <p:nvPr/>
        </p:nvSpPr>
        <p:spPr>
          <a:xfrm>
            <a:off x="6805719" y="4748545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1 балл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48C3F4E6-F573-4BD5-A28F-D834D2D309A8}"/>
              </a:ext>
            </a:extLst>
          </p:cNvPr>
          <p:cNvSpPr/>
          <p:nvPr/>
        </p:nvSpPr>
        <p:spPr>
          <a:xfrm>
            <a:off x="433189" y="3710409"/>
            <a:ext cx="79943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/>
              <a:t>Первое уравнение не соответствует условию задания.</a:t>
            </a:r>
          </a:p>
          <a:p>
            <a:r>
              <a:rPr lang="ru-RU" altLang="ru-RU" dirty="0"/>
              <a:t>Второе уравнение записано верно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8F74115-5227-40BC-A165-E7EA67E60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759"/>
          <a:stretch>
            <a:fillRect/>
          </a:stretch>
        </p:blipFill>
        <p:spPr bwMode="auto">
          <a:xfrm>
            <a:off x="1259632" y="1038275"/>
            <a:ext cx="6836273" cy="249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51660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="" xmlns:a16="http://schemas.microsoft.com/office/drawing/2014/main" id="{B586A355-CF38-44BC-A070-1E308D2146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3156791"/>
            <a:ext cx="8136904" cy="1602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75000" tIns="39000" rIns="75000" bIns="39000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None/>
            </a:pPr>
            <a:endParaRPr lang="ru-RU" altLang="ru-RU" sz="1500" dirty="0">
              <a:solidFill>
                <a:srgbClr val="000000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00000"/>
                </a:solidFill>
              </a:rPr>
              <a:t>генетическая связь органических веществ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00000"/>
                </a:solidFill>
              </a:rPr>
              <a:t>характерные химические свойства органических веществ различных классов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None/>
            </a:pPr>
            <a:endParaRPr lang="ru-RU" altLang="ru-RU" sz="1500" dirty="0">
              <a:solidFill>
                <a:srgbClr val="000000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None/>
            </a:pPr>
            <a:endParaRPr lang="ru-RU" altLang="ru-RU" sz="1500" dirty="0">
              <a:solidFill>
                <a:srgbClr val="000000"/>
              </a:solidFill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="" xmlns:a16="http://schemas.microsoft.com/office/drawing/2014/main" id="{047CFDA3-4E3E-4E01-AAB8-11D3490C1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3324" y="2844323"/>
            <a:ext cx="4899175" cy="35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75000" tIns="39000" rIns="75000" bIns="39000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eaLnBrk="1" hangingPunct="1">
              <a:buSzPct val="100000"/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Проверяемые ведущие элементы содержания</a:t>
            </a:r>
          </a:p>
        </p:txBody>
      </p:sp>
      <p:sp>
        <p:nvSpPr>
          <p:cNvPr id="6148" name="Rectangle 3">
            <a:extLst>
              <a:ext uri="{FF2B5EF4-FFF2-40B4-BE49-F238E27FC236}">
                <a16:creationId xmlns="" xmlns:a16="http://schemas.microsoft.com/office/drawing/2014/main" id="{F3D52255-BCDA-4C3A-B312-64D16E4B8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302" y="156824"/>
            <a:ext cx="1861869" cy="437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75000" tIns="39000" rIns="75000" bIns="39000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eaLnBrk="1" hangingPunct="1">
              <a:buSzPct val="100000"/>
            </a:pPr>
            <a:r>
              <a:rPr lang="ru-RU" altLang="ru-RU" sz="2333" b="1" i="1">
                <a:solidFill>
                  <a:srgbClr val="FFFFFF"/>
                </a:solidFill>
              </a:rPr>
              <a:t>Задание 33</a:t>
            </a:r>
            <a:r>
              <a:rPr lang="ru-RU" altLang="ru-RU" sz="15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149" name="Rectangle 4">
            <a:extLst>
              <a:ext uri="{FF2B5EF4-FFF2-40B4-BE49-F238E27FC236}">
                <a16:creationId xmlns="" xmlns:a16="http://schemas.microsoft.com/office/drawing/2014/main" id="{DD8317ED-9994-4128-AF99-848145E1A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4621153"/>
            <a:ext cx="8496945" cy="909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75000" tIns="39000" rIns="75000" bIns="39000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eaLnBrk="1" hangingPunct="1">
              <a:buSzPct val="100000"/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Подтверждать существование генетической взаимосвязи между веществами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классов путём составления уравнений соответствующих реакций с учётом заданных условий их проведения</a:t>
            </a:r>
          </a:p>
        </p:txBody>
      </p:sp>
      <p:sp>
        <p:nvSpPr>
          <p:cNvPr id="6150" name="Rectangle 5">
            <a:extLst>
              <a:ext uri="{FF2B5EF4-FFF2-40B4-BE49-F238E27FC236}">
                <a16:creationId xmlns="" xmlns:a16="http://schemas.microsoft.com/office/drawing/2014/main" id="{374B863D-016B-4C3F-9806-9578CFFE8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240" y="4349802"/>
            <a:ext cx="6060281" cy="35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algn="ctr" eaLnBrk="1" hangingPunct="1">
              <a:buSzPct val="100000"/>
            </a:pPr>
            <a:r>
              <a:rPr lang="ru-RU" altLang="ru-RU" b="1" dirty="0">
                <a:solidFill>
                  <a:srgbClr val="000000"/>
                </a:solidFill>
              </a:rPr>
              <a:t>Проверяемые умения (виды деятельности)</a:t>
            </a:r>
            <a:r>
              <a:rPr lang="ru-RU" altLang="ru-RU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151" name="Номер слайда 1">
            <a:extLst>
              <a:ext uri="{FF2B5EF4-FFF2-40B4-BE49-F238E27FC236}">
                <a16:creationId xmlns="" xmlns:a16="http://schemas.microsoft.com/office/drawing/2014/main" id="{5ADB01A8-E2AB-4396-BC6C-9C53389C4D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defTabSz="449263" rtl="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ern="12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9pPr>
          </a:lstStyle>
          <a:p>
            <a:fld id="{91DAF3CF-F3F8-4148-BFE8-3AF9C3DD8F54}" type="slidenum">
              <a:rPr lang="ru-RU" altLang="ru-RU" smtClean="0"/>
              <a:pPr/>
              <a:t>17</a:t>
            </a:fld>
            <a:endParaRPr lang="ru-RU" altLang="ru-RU">
              <a:solidFill>
                <a:srgbClr val="000000"/>
              </a:solidFill>
            </a:endParaRPr>
          </a:p>
        </p:txBody>
      </p:sp>
      <p:pic>
        <p:nvPicPr>
          <p:cNvPr id="6152" name="Рисунок 1">
            <a:extLst>
              <a:ext uri="{FF2B5EF4-FFF2-40B4-BE49-F238E27FC236}">
                <a16:creationId xmlns="" xmlns:a16="http://schemas.microsoft.com/office/drawing/2014/main" id="{13DFE138-60A5-4346-A8E6-C397B8F71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3199" y="994834"/>
            <a:ext cx="6598708" cy="1623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="" xmlns:a16="http://schemas.microsoft.com/office/drawing/2014/main" id="{6D2C9EA5-8A9F-4E34-AAF1-07B3EAA51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239" y="0"/>
            <a:ext cx="6241521" cy="83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75000" tIns="39000" rIns="75000" bIns="390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>
              <a:spcBef>
                <a:spcPts val="1042"/>
              </a:spcBef>
              <a:buSzPct val="100000"/>
            </a:pPr>
            <a:r>
              <a:rPr lang="ru-RU" altLang="ru-RU" sz="1667" b="1" dirty="0">
                <a:solidFill>
                  <a:srgbClr val="FFFFFF"/>
                </a:solidFill>
              </a:rPr>
              <a:t>При оценивании задания 33 эксперт должен</a:t>
            </a:r>
          </a:p>
          <a:p>
            <a:pPr algn="ctr">
              <a:spcBef>
                <a:spcPts val="1042"/>
              </a:spcBef>
              <a:buSzPct val="100000"/>
            </a:pPr>
            <a:r>
              <a:rPr lang="ru-RU" sz="2400" dirty="0">
                <a:solidFill>
                  <a:schemeClr val="accent1"/>
                </a:solidFill>
              </a:rPr>
              <a:t>Задание 33</a:t>
            </a:r>
            <a:endParaRPr lang="ru-RU" altLang="ru-RU" sz="24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72368E0-EAA4-4CCD-AC0C-F7584598AB7A}"/>
              </a:ext>
            </a:extLst>
          </p:cNvPr>
          <p:cNvSpPr/>
          <p:nvPr/>
        </p:nvSpPr>
        <p:spPr>
          <a:xfrm>
            <a:off x="736010" y="1026605"/>
            <a:ext cx="7020718" cy="92801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97371" algn="just">
              <a:lnSpc>
                <a:spcPts val="1333"/>
              </a:lnSpc>
              <a:defRPr/>
            </a:pPr>
            <a:r>
              <a:rPr lang="ru-RU" sz="1500" b="1" dirty="0">
                <a:ea typeface="Calibri" panose="020F0502020204030204" pitchFamily="34" charset="0"/>
                <a:cs typeface="Arial" panose="020B0604020202020204" pitchFamily="34" charset="0"/>
              </a:rPr>
              <a:t>Каждый из пяти элементов ответа считать верным если</a:t>
            </a:r>
            <a:r>
              <a:rPr lang="ru-RU" sz="1500" dirty="0"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ru-RU" sz="1667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80985" indent="197371" algn="just">
              <a:lnSpc>
                <a:spcPts val="1333"/>
              </a:lnSpc>
              <a:defRPr/>
            </a:pPr>
            <a:endParaRPr lang="en-US" sz="15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80985" indent="197371" algn="just">
              <a:lnSpc>
                <a:spcPts val="1333"/>
              </a:lnSpc>
              <a:defRPr/>
            </a:pPr>
            <a:r>
              <a:rPr lang="ru-RU" sz="1500" dirty="0">
                <a:ea typeface="Calibri" panose="020F0502020204030204" pitchFamily="34" charset="0"/>
                <a:cs typeface="Arial" panose="020B0604020202020204" pitchFamily="34" charset="0"/>
              </a:rPr>
              <a:t>- правильно записаны все формулы веществ − участников реакции;</a:t>
            </a:r>
            <a:endParaRPr lang="ru-RU" sz="1667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80985" indent="197371" algn="just">
              <a:lnSpc>
                <a:spcPts val="1333"/>
              </a:lnSpc>
              <a:tabLst>
                <a:tab pos="-2945753" algn="l"/>
              </a:tabLst>
              <a:defRPr/>
            </a:pPr>
            <a:r>
              <a:rPr lang="ru-RU" sz="1500" dirty="0">
                <a:ea typeface="Calibri" panose="020F0502020204030204" pitchFamily="34" charset="0"/>
                <a:cs typeface="Arial" panose="020B0604020202020204" pitchFamily="34" charset="0"/>
              </a:rPr>
              <a:t>- указаны все коэффициенты (допустимо использование дробных и удвоенных коэффициентов);</a:t>
            </a:r>
            <a:endParaRPr lang="ru-RU" sz="1667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222" name="Номер слайда 3">
            <a:extLst>
              <a:ext uri="{FF2B5EF4-FFF2-40B4-BE49-F238E27FC236}">
                <a16:creationId xmlns="" xmlns:a16="http://schemas.microsoft.com/office/drawing/2014/main" id="{EB1BC3DC-F0A7-4ACF-989A-1D49FE94FE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defTabSz="449263" rtl="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ern="12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9pPr>
          </a:lstStyle>
          <a:p>
            <a:pPr>
              <a:defRPr/>
            </a:pPr>
            <a:fld id="{91DAF3CF-F3F8-4148-BFE8-3AF9C3DD8F54}" type="slidenum">
              <a:rPr lang="ru-RU" altLang="ru-RU" smtClean="0"/>
              <a:pPr>
                <a:defRPr/>
              </a:pPr>
              <a:t>18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="" xmlns:a16="http://schemas.microsoft.com/office/drawing/2014/main" id="{8B70B703-ED79-4AF4-AD4E-8B36C385A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05372"/>
            <a:ext cx="9036496" cy="1540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75000" tIns="39000" rIns="75000" bIns="39000" anchor="ctr">
            <a:spAutoFit/>
          </a:bodyPr>
          <a:lstStyle>
            <a:lvl1pPr indent="261938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algn="ctr" eaLnBrk="1" hangingPunct="1">
              <a:buSzPct val="100000"/>
            </a:pPr>
            <a:endParaRPr lang="en-US" altLang="ru-RU" sz="1583" dirty="0">
              <a:solidFill>
                <a:srgbClr val="000000"/>
              </a:solidFill>
            </a:endParaRPr>
          </a:p>
          <a:p>
            <a:pPr algn="just" eaLnBrk="1" hangingPunct="1">
              <a:buSzPct val="100000"/>
            </a:pPr>
            <a:r>
              <a:rPr lang="ru-RU" altLang="ru-RU" sz="1583" dirty="0">
                <a:solidFill>
                  <a:srgbClr val="000000"/>
                </a:solidFill>
              </a:rPr>
              <a:t>В ответе экзаменуемого допустимо использование</a:t>
            </a:r>
            <a:r>
              <a:rPr lang="ru-RU" altLang="ru-RU" sz="1583" i="1" dirty="0">
                <a:solidFill>
                  <a:srgbClr val="000000"/>
                </a:solidFill>
              </a:rPr>
              <a:t> структурных формул  </a:t>
            </a:r>
          </a:p>
          <a:p>
            <a:pPr algn="just" eaLnBrk="1" hangingPunct="1">
              <a:buSzPct val="100000"/>
            </a:pPr>
            <a:r>
              <a:rPr lang="ru-RU" altLang="ru-RU" sz="1583" i="1" dirty="0">
                <a:solidFill>
                  <a:srgbClr val="000000"/>
                </a:solidFill>
              </a:rPr>
              <a:t>разного вида </a:t>
            </a:r>
            <a:r>
              <a:rPr lang="ru-RU" altLang="ru-RU" sz="1583" dirty="0">
                <a:solidFill>
                  <a:srgbClr val="000000"/>
                </a:solidFill>
              </a:rPr>
              <a:t>(</a:t>
            </a:r>
            <a:r>
              <a:rPr lang="ru-RU" altLang="ru-RU" sz="1583" b="1" dirty="0">
                <a:solidFill>
                  <a:srgbClr val="000000"/>
                </a:solidFill>
              </a:rPr>
              <a:t>развёрнутой, сокращённой, скелетной</a:t>
            </a:r>
            <a:r>
              <a:rPr lang="ru-RU" altLang="ru-RU" sz="1583" dirty="0">
                <a:solidFill>
                  <a:srgbClr val="000000"/>
                </a:solidFill>
              </a:rPr>
              <a:t>), </a:t>
            </a:r>
          </a:p>
          <a:p>
            <a:pPr algn="just" eaLnBrk="1" hangingPunct="1">
              <a:buSzPct val="100000"/>
            </a:pPr>
            <a:r>
              <a:rPr lang="ru-RU" altLang="ru-RU" sz="1583" b="1" dirty="0">
                <a:solidFill>
                  <a:srgbClr val="000000"/>
                </a:solidFill>
              </a:rPr>
              <a:t>однозначно отражающих </a:t>
            </a:r>
            <a:r>
              <a:rPr lang="ru-RU" altLang="ru-RU" sz="1583" dirty="0">
                <a:solidFill>
                  <a:srgbClr val="000000"/>
                </a:solidFill>
              </a:rPr>
              <a:t>порядок связи и взаимное расположение </a:t>
            </a:r>
          </a:p>
          <a:p>
            <a:pPr algn="just" eaLnBrk="1" hangingPunct="1">
              <a:buSzPct val="100000"/>
            </a:pPr>
            <a:r>
              <a:rPr lang="ru-RU" altLang="ru-RU" sz="1583" dirty="0">
                <a:solidFill>
                  <a:srgbClr val="000000"/>
                </a:solidFill>
              </a:rPr>
              <a:t>заместителей и функциональных групп</a:t>
            </a:r>
            <a:r>
              <a:rPr lang="ru-RU" altLang="ru-RU" sz="1583" b="1" dirty="0">
                <a:solidFill>
                  <a:srgbClr val="000000"/>
                </a:solidFill>
              </a:rPr>
              <a:t> </a:t>
            </a:r>
            <a:r>
              <a:rPr lang="ru-RU" altLang="ru-RU" sz="1583" dirty="0">
                <a:solidFill>
                  <a:srgbClr val="000000"/>
                </a:solidFill>
              </a:rPr>
              <a:t>в молекуле органического вещества.</a:t>
            </a:r>
          </a:p>
          <a:p>
            <a:pPr algn="ctr" eaLnBrk="1" hangingPunct="1">
              <a:buSzPct val="100000"/>
            </a:pPr>
            <a:endParaRPr lang="ru-RU" altLang="ru-RU" sz="1583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3">
            <a:extLst>
              <a:ext uri="{FF2B5EF4-FFF2-40B4-BE49-F238E27FC236}">
                <a16:creationId xmlns="" xmlns:a16="http://schemas.microsoft.com/office/drawing/2014/main" id="{5BC90267-D4FF-485D-9A32-8B0FCCC62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86" y="3134422"/>
            <a:ext cx="245176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ru-RU" sz="1500" dirty="0" err="1">
                <a:solidFill>
                  <a:schemeClr val="tx2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Развёрнутая</a:t>
            </a:r>
            <a:r>
              <a:rPr lang="en-US" altLang="ru-RU" sz="1500" dirty="0">
                <a:solidFill>
                  <a:schemeClr val="tx2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1500" dirty="0" err="1">
                <a:solidFill>
                  <a:schemeClr val="tx2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структурная</a:t>
            </a:r>
            <a:endParaRPr lang="ru-RU" altLang="ru-RU" sz="1500" dirty="0">
              <a:solidFill>
                <a:schemeClr val="tx2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9" name="Рисунок 12">
            <a:extLst>
              <a:ext uri="{FF2B5EF4-FFF2-40B4-BE49-F238E27FC236}">
                <a16:creationId xmlns="" xmlns:a16="http://schemas.microsoft.com/office/drawing/2014/main" id="{4BAB3EEB-0282-4815-A396-7B9C4DCCD5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1243" y="3486504"/>
            <a:ext cx="999271" cy="882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3">
            <a:extLst>
              <a:ext uri="{FF2B5EF4-FFF2-40B4-BE49-F238E27FC236}">
                <a16:creationId xmlns="" xmlns:a16="http://schemas.microsoft.com/office/drawing/2014/main" id="{1E010672-E5E9-41C4-8289-64A39476C1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857" y="3425564"/>
            <a:ext cx="1131015" cy="72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4">
            <a:extLst>
              <a:ext uri="{FF2B5EF4-FFF2-40B4-BE49-F238E27FC236}">
                <a16:creationId xmlns="" xmlns:a16="http://schemas.microsoft.com/office/drawing/2014/main" id="{21F81D3C-677A-4AEA-BA08-B1D23C7C4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880" y="3134530"/>
            <a:ext cx="255550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ru-RU" sz="1500" dirty="0">
                <a:solidFill>
                  <a:schemeClr val="tx2"/>
                </a:solidFill>
              </a:rPr>
              <a:t>Сокращённая структурная</a:t>
            </a:r>
          </a:p>
        </p:txBody>
      </p:sp>
      <p:pic>
        <p:nvPicPr>
          <p:cNvPr id="12" name="Рисунок 18">
            <a:extLst>
              <a:ext uri="{FF2B5EF4-FFF2-40B4-BE49-F238E27FC236}">
                <a16:creationId xmlns="" xmlns:a16="http://schemas.microsoft.com/office/drawing/2014/main" id="{B8FA13B3-DCA7-4B49-982B-8B709D4743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190" y="3471066"/>
            <a:ext cx="956003" cy="677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9">
            <a:extLst>
              <a:ext uri="{FF2B5EF4-FFF2-40B4-BE49-F238E27FC236}">
                <a16:creationId xmlns="" xmlns:a16="http://schemas.microsoft.com/office/drawing/2014/main" id="{70DC914A-2772-44CA-8C24-1E95D0CB3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1536" y="3648400"/>
            <a:ext cx="131959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ru-RU" altLang="ru-RU" sz="1500" baseline="-25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ru-RU" altLang="ru-RU" sz="1500" baseline="-25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endParaRPr lang="ru-RU" altLang="ru-RU" sz="1500" dirty="0">
              <a:solidFill>
                <a:schemeClr val="tx2"/>
              </a:solidFill>
            </a:endParaRPr>
          </a:p>
        </p:txBody>
      </p:sp>
      <p:sp>
        <p:nvSpPr>
          <p:cNvPr id="14" name="Прямоугольник 21">
            <a:extLst>
              <a:ext uri="{FF2B5EF4-FFF2-40B4-BE49-F238E27FC236}">
                <a16:creationId xmlns="" xmlns:a16="http://schemas.microsoft.com/office/drawing/2014/main" id="{330A9C11-D418-4DFC-B02D-180FA8E33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8537" y="3103148"/>
            <a:ext cx="113101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ru-RU" sz="1500" dirty="0">
                <a:solidFill>
                  <a:schemeClr val="tx2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Скелетная</a:t>
            </a:r>
          </a:p>
        </p:txBody>
      </p:sp>
      <p:pic>
        <p:nvPicPr>
          <p:cNvPr id="15" name="Рисунок 22">
            <a:extLst>
              <a:ext uri="{FF2B5EF4-FFF2-40B4-BE49-F238E27FC236}">
                <a16:creationId xmlns="" xmlns:a16="http://schemas.microsoft.com/office/drawing/2014/main" id="{3DAE576D-7F34-4697-915E-6EFDBC2478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04760" y="3622724"/>
            <a:ext cx="1017323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25">
            <a:extLst>
              <a:ext uri="{FF2B5EF4-FFF2-40B4-BE49-F238E27FC236}">
                <a16:creationId xmlns="" xmlns:a16="http://schemas.microsoft.com/office/drawing/2014/main" id="{0DB888C7-A8AE-4C06-8002-B7C29164A3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1804" y="3425578"/>
            <a:ext cx="1184924" cy="71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26">
            <a:extLst>
              <a:ext uri="{FF2B5EF4-FFF2-40B4-BE49-F238E27FC236}">
                <a16:creationId xmlns="" xmlns:a16="http://schemas.microsoft.com/office/drawing/2014/main" id="{C760BA00-65EA-46CD-8752-AEB86CB98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74" y="4669661"/>
            <a:ext cx="188590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ru-RU" sz="1500" dirty="0">
                <a:solidFill>
                  <a:schemeClr val="tx2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Стереохимические</a:t>
            </a:r>
          </a:p>
        </p:txBody>
      </p:sp>
      <p:pic>
        <p:nvPicPr>
          <p:cNvPr id="18" name="Рисунок 27">
            <a:extLst>
              <a:ext uri="{FF2B5EF4-FFF2-40B4-BE49-F238E27FC236}">
                <a16:creationId xmlns="" xmlns:a16="http://schemas.microsoft.com/office/drawing/2014/main" id="{BCCE0490-5DA5-44E2-930E-0DB555BEA9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9067" y="4505794"/>
            <a:ext cx="912813" cy="887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28">
            <a:extLst>
              <a:ext uri="{FF2B5EF4-FFF2-40B4-BE49-F238E27FC236}">
                <a16:creationId xmlns="" xmlns:a16="http://schemas.microsoft.com/office/drawing/2014/main" id="{A0B0D4E7-53B4-4D81-9CCA-9C956C2D043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9191" y="4406868"/>
            <a:ext cx="865188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29">
            <a:extLst>
              <a:ext uri="{FF2B5EF4-FFF2-40B4-BE49-F238E27FC236}">
                <a16:creationId xmlns="" xmlns:a16="http://schemas.microsoft.com/office/drawing/2014/main" id="{E1319EB0-7ED5-4B68-96B6-E7787D89A0A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1070" y="4448465"/>
            <a:ext cx="1612636" cy="759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0C178A62-32CC-43F4-9895-B250F67FC716}"/>
              </a:ext>
            </a:extLst>
          </p:cNvPr>
          <p:cNvSpPr/>
          <p:nvPr/>
        </p:nvSpPr>
        <p:spPr>
          <a:xfrm>
            <a:off x="827585" y="58689"/>
            <a:ext cx="79944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000000"/>
              </a:buClr>
              <a:buSzPct val="100000"/>
            </a:pPr>
            <a:r>
              <a:rPr lang="ru-RU" altLang="ru-RU" b="1" dirty="0">
                <a:solidFill>
                  <a:srgbClr val="003300"/>
                </a:solidFill>
              </a:rPr>
              <a:t>Выдержки из «Памятки для эксперта, проверяющего развёрнутые ответы на задания с порядковыми номерами 32 - 33 по химии»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7">
            <a:extLst>
              <a:ext uri="{FF2B5EF4-FFF2-40B4-BE49-F238E27FC236}">
                <a16:creationId xmlns="" xmlns:a16="http://schemas.microsoft.com/office/drawing/2014/main" id="{8EC53AB9-B10F-4D2C-A76A-1C7618B998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defTabSz="449263" rtl="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ern="12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9pPr>
          </a:lstStyle>
          <a:p>
            <a:pPr>
              <a:defRPr/>
            </a:pPr>
            <a:fld id="{91DAF3CF-F3F8-4148-BFE8-3AF9C3DD8F54}" type="slidenum">
              <a:rPr lang="ru-RU" altLang="ru-RU" smtClean="0"/>
              <a:pPr>
                <a:defRPr/>
              </a:pPr>
              <a:t>19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2291" name="Прямоугольник 2">
            <a:extLst>
              <a:ext uri="{FF2B5EF4-FFF2-40B4-BE49-F238E27FC236}">
                <a16:creationId xmlns="" xmlns:a16="http://schemas.microsoft.com/office/drawing/2014/main" id="{C98EC039-4B52-4835-8B82-7D35C1C4B4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2425451"/>
            <a:ext cx="8784976" cy="7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236538"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algn="just" eaLnBrk="1" hangingPunct="1">
              <a:lnSpc>
                <a:spcPct val="115000"/>
              </a:lnSpc>
            </a:pPr>
            <a:r>
              <a:rPr lang="ru-RU" altLang="ru-RU" sz="1500" dirty="0">
                <a:solidFill>
                  <a:schemeClr val="tx2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15000"/>
              </a:lnSpc>
            </a:pPr>
            <a:r>
              <a:rPr lang="ru-RU" altLang="ru-RU" sz="1500" b="1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Недопустимо:             </a:t>
            </a:r>
            <a:r>
              <a:rPr lang="en-US" altLang="ru-RU" sz="15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</a:t>
            </a:r>
            <a:r>
              <a:rPr lang="en-US" altLang="ru-RU" sz="1500" baseline="-250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altLang="ru-RU" sz="15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–C</a:t>
            </a:r>
            <a:r>
              <a:rPr lang="en-US" altLang="ru-RU" sz="1500" baseline="-250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r>
              <a:rPr lang="en-US" altLang="ru-RU" sz="15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en-US" altLang="ru-RU" sz="1500" baseline="-250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altLang="ru-RU" sz="15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–COOH </a:t>
            </a:r>
            <a:r>
              <a:rPr lang="ru-RU" altLang="ru-RU" sz="15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или</a:t>
            </a:r>
            <a:r>
              <a:rPr lang="en-US" altLang="ru-RU" sz="15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C</a:t>
            </a:r>
            <a:r>
              <a:rPr lang="en-US" altLang="ru-RU" sz="1500" baseline="-250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r>
              <a:rPr lang="en-US" altLang="ru-RU" sz="15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en-US" altLang="ru-RU" sz="1500" baseline="-250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altLang="ru-RU" sz="15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(NO</a:t>
            </a:r>
            <a:r>
              <a:rPr lang="en-US" altLang="ru-RU" sz="1500" baseline="-250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altLang="ru-RU" sz="15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)OH,</a:t>
            </a:r>
            <a:r>
              <a:rPr lang="ru-RU" altLang="ru-RU" sz="15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15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US" altLang="ru-RU" sz="1500" baseline="-250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r>
              <a:rPr lang="en-US" altLang="ru-RU" sz="15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en-US" altLang="ru-RU" sz="1500" baseline="-250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en-US" altLang="ru-RU" sz="15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US" altLang="ru-RU" sz="1500" baseline="-250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altLang="ru-RU" sz="15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en-US" altLang="ru-RU" sz="1500" baseline="-250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altLang="ru-RU" sz="15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Cl</a:t>
            </a:r>
            <a:endParaRPr lang="en-US" altLang="ru-RU" sz="1583" dirty="0">
              <a:solidFill>
                <a:schemeClr val="tx2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333"/>
              </a:lnSpc>
            </a:pPr>
            <a:r>
              <a:rPr lang="ru-RU" altLang="ru-RU" sz="1583" dirty="0">
                <a:solidFill>
                  <a:schemeClr val="tx2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583" dirty="0">
                <a:ea typeface="Calibri" panose="020F0502020204030204" pitchFamily="34" charset="0"/>
                <a:cs typeface="Arial" panose="020B0604020202020204" pitchFamily="34" charset="0"/>
              </a:rPr>
              <a:t>Допустимо</a:t>
            </a:r>
            <a:endParaRPr lang="ru-RU" altLang="ru-RU" sz="1583" dirty="0">
              <a:solidFill>
                <a:schemeClr val="tx2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292" name="Прямоугольник 2">
            <a:extLst>
              <a:ext uri="{FF2B5EF4-FFF2-40B4-BE49-F238E27FC236}">
                <a16:creationId xmlns="" xmlns:a16="http://schemas.microsoft.com/office/drawing/2014/main" id="{2AD9BB9D-7646-4BAD-B14B-552128E41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956" y="985292"/>
            <a:ext cx="7080250" cy="930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36538"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>
              <a:lnSpc>
                <a:spcPts val="1333"/>
              </a:lnSpc>
            </a:pPr>
            <a:r>
              <a:rPr lang="ru-RU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Допустимо использование молекулярных формул для простейших представителей гомологических рядов:</a:t>
            </a:r>
            <a:endParaRPr lang="en-US" altLang="ru-RU" sz="1583" dirty="0">
              <a:solidFill>
                <a:schemeClr val="tx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333"/>
              </a:lnSpc>
            </a:pPr>
            <a:r>
              <a:rPr lang="ru-RU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333"/>
              </a:lnSpc>
            </a:pPr>
            <a:r>
              <a:rPr lang="en-US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ru-RU" altLang="ru-RU" sz="1583" baseline="-25000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ru-RU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ru-RU" altLang="ru-RU" sz="1583" baseline="-25000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ru-RU" altLang="ru-RU" sz="1583" baseline="-25000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ru-RU" altLang="ru-RU" sz="1583" baseline="-25000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ru-RU" altLang="ru-RU" sz="1583" baseline="-25000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ru-RU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ru-RU" altLang="ru-RU" sz="1583" baseline="-25000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ru-RU" altLang="ru-RU" sz="1583" baseline="-25000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OH</a:t>
            </a:r>
            <a:r>
              <a:rPr lang="ru-RU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ru-RU" altLang="ru-RU" sz="1583" baseline="-25000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ru-RU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, С</a:t>
            </a:r>
            <a:r>
              <a:rPr lang="ru-RU" altLang="ru-RU" sz="1583" baseline="-25000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ru-RU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Н</a:t>
            </a:r>
            <a:r>
              <a:rPr lang="ru-RU" altLang="ru-RU" sz="1583" baseline="-25000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12</a:t>
            </a:r>
            <a:r>
              <a:rPr lang="ru-RU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lang="ru-RU" altLang="ru-RU" sz="1583" baseline="-25000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ru-RU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и др.</a:t>
            </a:r>
            <a:endParaRPr lang="en-US" altLang="ru-RU" sz="1583" dirty="0">
              <a:solidFill>
                <a:schemeClr val="tx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333"/>
              </a:lnSpc>
            </a:pPr>
            <a:r>
              <a:rPr lang="ru-RU" altLang="ru-RU" sz="1583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293" name="Прямоугольник 1">
            <a:extLst>
              <a:ext uri="{FF2B5EF4-FFF2-40B4-BE49-F238E27FC236}">
                <a16:creationId xmlns="" xmlns:a16="http://schemas.microsoft.com/office/drawing/2014/main" id="{637D8E92-3B93-49A5-BA08-5D4D90B22A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1706842"/>
            <a:ext cx="8640960" cy="594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1333"/>
              </a:lnSpc>
            </a:pPr>
            <a:r>
              <a:rPr lang="ru-RU" altLang="ru-RU" sz="1500" dirty="0">
                <a:ea typeface="Calibri" panose="020F0502020204030204" pitchFamily="34" charset="0"/>
                <a:cs typeface="Arial" panose="020B0604020202020204" pitchFamily="34" charset="0"/>
              </a:rPr>
              <a:t>Допустимо использование формул, однозначно отражающих строение вещества:  </a:t>
            </a:r>
          </a:p>
          <a:p>
            <a:pPr>
              <a:lnSpc>
                <a:spcPts val="1333"/>
              </a:lnSpc>
            </a:pPr>
            <a:r>
              <a:rPr lang="ru-RU" altLang="ru-RU" sz="1500" dirty="0">
                <a:ea typeface="Calibri" panose="020F0502020204030204" pitchFamily="34" charset="0"/>
                <a:cs typeface="Arial" panose="020B0604020202020204" pitchFamily="34" charset="0"/>
              </a:rPr>
              <a:t>                 </a:t>
            </a:r>
          </a:p>
          <a:p>
            <a:pPr>
              <a:lnSpc>
                <a:spcPts val="1333"/>
              </a:lnSpc>
            </a:pPr>
            <a:r>
              <a:rPr lang="ru-RU" altLang="ru-RU" sz="1500" dirty="0"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altLang="ru-RU" sz="1500" dirty="0"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ru-RU" altLang="ru-RU" sz="1500" dirty="0">
                <a:ea typeface="Calibri" panose="020F0502020204030204" pitchFamily="34" charset="0"/>
                <a:cs typeface="Arial" panose="020B0604020202020204" pitchFamily="34" charset="0"/>
              </a:rPr>
              <a:t>Н</a:t>
            </a:r>
            <a:r>
              <a:rPr lang="ru-RU" altLang="ru-RU" sz="1500" baseline="-25000" dirty="0"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ru-RU" altLang="ru-RU" sz="1500" dirty="0">
                <a:ea typeface="Calibri" panose="020F0502020204030204" pitchFamily="34" charset="0"/>
                <a:cs typeface="Arial" panose="020B0604020202020204" pitchFamily="34" charset="0"/>
              </a:rPr>
              <a:t>СНО, </a:t>
            </a:r>
            <a:r>
              <a:rPr lang="en-US" altLang="ru-RU" sz="1500" dirty="0"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ru-RU" altLang="ru-RU" sz="1500" dirty="0">
                <a:ea typeface="Calibri" panose="020F0502020204030204" pitchFamily="34" charset="0"/>
                <a:cs typeface="Arial" panose="020B0604020202020204" pitchFamily="34" charset="0"/>
              </a:rPr>
              <a:t>Н</a:t>
            </a:r>
            <a:r>
              <a:rPr lang="ru-RU" altLang="ru-RU" sz="1500" baseline="-25000" dirty="0"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ru-RU" altLang="ru-RU" sz="1500" dirty="0">
                <a:ea typeface="Calibri" panose="020F0502020204030204" pitchFamily="34" charset="0"/>
                <a:cs typeface="Arial" panose="020B0604020202020204" pitchFamily="34" charset="0"/>
              </a:rPr>
              <a:t>СО</a:t>
            </a:r>
            <a:r>
              <a:rPr lang="ru-RU" altLang="ru-RU" sz="1500" baseline="-25000" dirty="0"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altLang="ru-RU" sz="1500" dirty="0"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ru-RU" altLang="ru-RU" sz="1500" dirty="0"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500" dirty="0"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altLang="ru-RU" sz="1500" baseline="-25000" dirty="0"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altLang="ru-RU" sz="1500" dirty="0">
                <a:ea typeface="Calibri" panose="020F0502020204030204" pitchFamily="34" charset="0"/>
                <a:cs typeface="Arial" panose="020B0604020202020204" pitchFamily="34" charset="0"/>
              </a:rPr>
              <a:t>CH(OH)CH</a:t>
            </a:r>
            <a:r>
              <a:rPr lang="en-US" altLang="ru-RU" sz="1500" baseline="-25000" dirty="0"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ru-RU" altLang="ru-RU" sz="1500" dirty="0"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500" dirty="0">
                <a:ea typeface="Times New Roman" panose="02020603050405020304" pitchFamily="18" charset="0"/>
                <a:cs typeface="Arial" panose="020B0604020202020204" pitchFamily="34" charset="0"/>
              </a:rPr>
              <a:t>С</a:t>
            </a:r>
            <a:r>
              <a:rPr lang="ru-RU" altLang="ru-RU" sz="1500" baseline="-25000" dirty="0"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r>
              <a:rPr lang="ru-RU" altLang="ru-RU" sz="1500" dirty="0">
                <a:ea typeface="Times New Roman" panose="02020603050405020304" pitchFamily="18" charset="0"/>
                <a:cs typeface="Arial" panose="020B0604020202020204" pitchFamily="34" charset="0"/>
              </a:rPr>
              <a:t>Н</a:t>
            </a:r>
            <a:r>
              <a:rPr lang="ru-RU" altLang="ru-RU" sz="1500" baseline="-25000" dirty="0"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ru-RU" altLang="ru-RU" sz="1500" dirty="0">
                <a:ea typeface="Times New Roman" panose="02020603050405020304" pitchFamily="18" charset="0"/>
                <a:cs typeface="Arial" panose="020B0604020202020204" pitchFamily="34" charset="0"/>
              </a:rPr>
              <a:t>–СООН</a:t>
            </a:r>
            <a:endParaRPr lang="ru-RU" altLang="ru-RU" sz="15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C82509BE-9AAF-489C-9553-79E7E553BEB1}"/>
              </a:ext>
            </a:extLst>
          </p:cNvPr>
          <p:cNvSpPr/>
          <p:nvPr/>
        </p:nvSpPr>
        <p:spPr>
          <a:xfrm>
            <a:off x="-1" y="3353462"/>
            <a:ext cx="8685213" cy="1764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85" indent="197371">
              <a:lnSpc>
                <a:spcPts val="1333"/>
              </a:lnSpc>
              <a:defRPr/>
            </a:pPr>
            <a:r>
              <a:rPr lang="ru-RU" sz="1583" dirty="0">
                <a:ea typeface="Calibri" panose="020F0502020204030204" pitchFamily="34" charset="0"/>
                <a:cs typeface="Arial" panose="020B0604020202020204" pitchFamily="34" charset="0"/>
              </a:rPr>
              <a:t>При записи уравнения химической реакции экзаменуемый </a:t>
            </a:r>
            <a:r>
              <a:rPr lang="ru-RU" sz="1583" b="1" dirty="0">
                <a:ea typeface="Calibri" panose="020F0502020204030204" pitchFamily="34" charset="0"/>
                <a:cs typeface="Arial" panose="020B0604020202020204" pitchFamily="34" charset="0"/>
              </a:rPr>
              <a:t>может:</a:t>
            </a:r>
            <a:endParaRPr lang="en-US" sz="1583" b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80985" indent="197371">
              <a:lnSpc>
                <a:spcPts val="1333"/>
              </a:lnSpc>
              <a:defRPr/>
            </a:pPr>
            <a:endParaRPr lang="ru-RU" sz="1583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66723" indent="-285739">
              <a:lnSpc>
                <a:spcPts val="1333"/>
              </a:lnSpc>
              <a:buFontTx/>
              <a:buChar char="-"/>
              <a:defRPr/>
            </a:pPr>
            <a:r>
              <a:rPr lang="ru-RU" sz="1583" b="1" dirty="0">
                <a:ea typeface="Calibri" panose="020F0502020204030204" pitchFamily="34" charset="0"/>
                <a:cs typeface="Arial" panose="020B0604020202020204" pitchFamily="34" charset="0"/>
              </a:rPr>
              <a:t>не использовать</a:t>
            </a:r>
            <a:r>
              <a:rPr lang="ru-RU" sz="1583" dirty="0">
                <a:ea typeface="Calibri" panose="020F0502020204030204" pitchFamily="34" charset="0"/>
                <a:cs typeface="Arial" panose="020B0604020202020204" pitchFamily="34" charset="0"/>
              </a:rPr>
              <a:t> обозначения осадка «↓» или газа «↑»;</a:t>
            </a:r>
            <a:endParaRPr lang="en-US" sz="1583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66723" indent="-285739">
              <a:lnSpc>
                <a:spcPts val="1333"/>
              </a:lnSpc>
              <a:buFontTx/>
              <a:buChar char="-"/>
              <a:defRPr/>
            </a:pPr>
            <a:endParaRPr lang="en-US" sz="1583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66723" indent="-285739">
              <a:lnSpc>
                <a:spcPts val="1333"/>
              </a:lnSpc>
              <a:buFontTx/>
              <a:buChar char="-"/>
              <a:defRPr/>
            </a:pPr>
            <a:r>
              <a:rPr lang="ru-RU" sz="1583" b="1" u="sng" dirty="0">
                <a:ea typeface="Calibri" panose="020F0502020204030204" pitchFamily="34" charset="0"/>
                <a:cs typeface="Arial" panose="020B0604020202020204" pitchFamily="34" charset="0"/>
              </a:rPr>
              <a:t>не указывать</a:t>
            </a:r>
            <a:r>
              <a:rPr lang="ru-RU" sz="1583" dirty="0">
                <a:ea typeface="Calibri" panose="020F0502020204030204" pitchFamily="34" charset="0"/>
                <a:cs typeface="Arial" panose="020B0604020202020204" pitchFamily="34" charset="0"/>
              </a:rPr>
              <a:t> условие её проведения (прокаливание, катализатор), так как условием задания это не предусмотрено.</a:t>
            </a:r>
            <a:endParaRPr lang="en-US" sz="1583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80985">
              <a:lnSpc>
                <a:spcPts val="1333"/>
              </a:lnSpc>
              <a:defRPr/>
            </a:pPr>
            <a:endParaRPr lang="en-US" sz="1583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80985">
              <a:lnSpc>
                <a:spcPts val="1333"/>
              </a:lnSpc>
              <a:defRPr/>
            </a:pPr>
            <a:r>
              <a:rPr lang="ru-RU" sz="1583" dirty="0">
                <a:ea typeface="Calibri" panose="020F0502020204030204" pitchFamily="34" charset="0"/>
                <a:cs typeface="Arial" panose="020B0604020202020204" pitchFamily="34" charset="0"/>
              </a:rPr>
              <a:t> Элемент ответа считать </a:t>
            </a:r>
            <a:r>
              <a:rPr lang="ru-RU" sz="1583" b="1" dirty="0">
                <a:ea typeface="Calibri" panose="020F0502020204030204" pitchFamily="34" charset="0"/>
                <a:cs typeface="Arial" panose="020B0604020202020204" pitchFamily="34" charset="0"/>
              </a:rPr>
              <a:t>ошибочным </a:t>
            </a:r>
            <a:r>
              <a:rPr lang="ru-RU" sz="1583" dirty="0">
                <a:ea typeface="Calibri" panose="020F0502020204030204" pitchFamily="34" charset="0"/>
                <a:cs typeface="Arial" panose="020B0604020202020204" pitchFamily="34" charset="0"/>
              </a:rPr>
              <a:t>в случае если в ответе учащегося </a:t>
            </a:r>
            <a:r>
              <a:rPr lang="ru-RU" sz="1583" b="1" dirty="0">
                <a:ea typeface="Calibri" panose="020F0502020204030204" pitchFamily="34" charset="0"/>
                <a:cs typeface="Arial" panose="020B0604020202020204" pitchFamily="34" charset="0"/>
              </a:rPr>
              <a:t>указаны</a:t>
            </a:r>
            <a:r>
              <a:rPr lang="ru-RU" sz="1583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583" b="1" dirty="0">
                <a:ea typeface="Calibri" panose="020F0502020204030204" pitchFamily="34" charset="0"/>
                <a:cs typeface="Arial" panose="020B0604020202020204" pitchFamily="34" charset="0"/>
              </a:rPr>
              <a:t>условия</a:t>
            </a:r>
            <a:r>
              <a:rPr lang="ru-RU" sz="1583" dirty="0">
                <a:ea typeface="Calibri" panose="020F0502020204030204" pitchFamily="34" charset="0"/>
                <a:cs typeface="Arial" panose="020B0604020202020204" pitchFamily="34" charset="0"/>
              </a:rPr>
              <a:t> проведения конкретной реакции, которые </a:t>
            </a:r>
            <a:r>
              <a:rPr lang="ru-RU" sz="1583" b="1" u="sng" dirty="0">
                <a:ea typeface="Calibri" panose="020F0502020204030204" pitchFamily="34" charset="0"/>
                <a:cs typeface="Arial" panose="020B0604020202020204" pitchFamily="34" charset="0"/>
              </a:rPr>
              <a:t>не соответствуют</a:t>
            </a:r>
            <a:r>
              <a:rPr lang="ru-RU" sz="1583" dirty="0">
                <a:ea typeface="Calibri" panose="020F0502020204030204" pitchFamily="34" charset="0"/>
                <a:cs typeface="Arial" panose="020B0604020202020204" pitchFamily="34" charset="0"/>
              </a:rPr>
              <a:t> протеканию данной реакции с образованием записанных продуктов</a:t>
            </a:r>
            <a:endParaRPr lang="ru-RU" sz="1583" dirty="0"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C04DF3B8-6180-4856-AC6B-5DC7506C7BBD}"/>
              </a:ext>
            </a:extLst>
          </p:cNvPr>
          <p:cNvSpPr/>
          <p:nvPr/>
        </p:nvSpPr>
        <p:spPr>
          <a:xfrm>
            <a:off x="827585" y="58689"/>
            <a:ext cx="79944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000000"/>
              </a:buClr>
              <a:buSzPct val="100000"/>
            </a:pPr>
            <a:r>
              <a:rPr lang="ru-RU" altLang="ru-RU" b="1" dirty="0">
                <a:solidFill>
                  <a:srgbClr val="003300"/>
                </a:solidFill>
              </a:rPr>
              <a:t>Выдержки из «Памятки для эксперта, проверяющего развёрнутые ответы на задания с порядковыми номерами 32 - 33 по химии»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="" xmlns:a16="http://schemas.microsoft.com/office/drawing/2014/main" id="{CBEB25C6-6997-4A27-875B-463A097EB4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2261" y="37042"/>
            <a:ext cx="6852708" cy="947208"/>
          </a:xfrm>
        </p:spPr>
        <p:txBody>
          <a:bodyPr/>
          <a:lstStyle/>
          <a:p>
            <a:r>
              <a:rPr lang="ru-RU" altLang="ru-RU" sz="2000" dirty="0">
                <a:solidFill>
                  <a:srgbClr val="003300"/>
                </a:solidFill>
              </a:rPr>
              <a:t>Элементы  содержания, проверяемые заданием</a:t>
            </a:r>
            <a:br>
              <a:rPr lang="ru-RU" altLang="ru-RU" sz="2000" dirty="0">
                <a:solidFill>
                  <a:srgbClr val="003300"/>
                </a:solidFill>
              </a:rPr>
            </a:br>
            <a:r>
              <a:rPr lang="ru-RU" altLang="ru-RU" sz="2000" dirty="0">
                <a:solidFill>
                  <a:srgbClr val="003300"/>
                </a:solidFill>
              </a:rPr>
              <a:t> (см. кодификатор):</a:t>
            </a:r>
          </a:p>
        </p:txBody>
      </p:sp>
      <p:pic>
        <p:nvPicPr>
          <p:cNvPr id="72707" name="Picture 3">
            <a:extLst>
              <a:ext uri="{FF2B5EF4-FFF2-40B4-BE49-F238E27FC236}">
                <a16:creationId xmlns="" xmlns:a16="http://schemas.microsoft.com/office/drawing/2014/main" id="{AA7CD674-8E17-4C3C-A714-EF41586799CC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904" t="31854" r="7935" b="8536"/>
          <a:stretch>
            <a:fillRect/>
          </a:stretch>
        </p:blipFill>
        <p:spPr>
          <a:xfrm>
            <a:off x="1271323" y="1057011"/>
            <a:ext cx="6660885" cy="4561417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="" xmlns:a16="http://schemas.microsoft.com/office/drawing/2014/main" id="{B6ED9E0E-75F0-4FF3-8D1C-9DEA85AE9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239" y="0"/>
            <a:ext cx="6241521" cy="83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>
              <a:spcBef>
                <a:spcPts val="1042"/>
              </a:spcBef>
              <a:buSzPct val="100000"/>
            </a:pPr>
            <a:r>
              <a:rPr lang="ru-RU" altLang="ru-RU" sz="1667" b="1" dirty="0">
                <a:solidFill>
                  <a:srgbClr val="FFFFFF"/>
                </a:solidFill>
              </a:rPr>
              <a:t>При оценивании задания 33 эксперт должен</a:t>
            </a:r>
          </a:p>
          <a:p>
            <a:pPr algn="ctr">
              <a:spcBef>
                <a:spcPts val="1042"/>
              </a:spcBef>
              <a:buSzPct val="100000"/>
            </a:pPr>
            <a:r>
              <a:rPr lang="ru-RU" sz="2400" dirty="0">
                <a:solidFill>
                  <a:schemeClr val="accent1"/>
                </a:solidFill>
              </a:rPr>
              <a:t>Задание 33</a:t>
            </a:r>
            <a:endParaRPr lang="ru-RU" altLang="ru-RU" sz="2400" b="1" dirty="0">
              <a:solidFill>
                <a:srgbClr val="FFFFFF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90706FBE-88FE-4EC1-83FF-5F4F840F234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9258" y="1041386"/>
            <a:ext cx="5941347" cy="112748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424EC052-CC7E-43E1-929E-0F3D17F3C27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377380"/>
            <a:ext cx="6984776" cy="310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5972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32A5B500-577B-4B72-A1DB-F09B0B6FC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239" y="0"/>
            <a:ext cx="6241521" cy="83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>
              <a:spcBef>
                <a:spcPts val="1042"/>
              </a:spcBef>
              <a:buSzPct val="100000"/>
            </a:pPr>
            <a:r>
              <a:rPr lang="ru-RU" altLang="ru-RU" sz="1667" b="1" dirty="0">
                <a:solidFill>
                  <a:srgbClr val="FFFFFF"/>
                </a:solidFill>
              </a:rPr>
              <a:t>При оценивании задания 33 эксперт должен</a:t>
            </a:r>
          </a:p>
          <a:p>
            <a:pPr algn="ctr">
              <a:spcBef>
                <a:spcPts val="1042"/>
              </a:spcBef>
              <a:buSzPct val="100000"/>
            </a:pPr>
            <a:r>
              <a:rPr lang="ru-RU" sz="2400" dirty="0">
                <a:solidFill>
                  <a:schemeClr val="accent1"/>
                </a:solidFill>
              </a:rPr>
              <a:t>Пример 33-1</a:t>
            </a:r>
            <a:endParaRPr lang="ru-RU" altLang="ru-RU" sz="2400" b="1" dirty="0">
              <a:solidFill>
                <a:srgbClr val="FFFFFF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6F32215-60CC-4780-9359-2D06C3F54D1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379" y="2435745"/>
            <a:ext cx="4901609" cy="22313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40C6D75-D413-4E0C-B9BF-CC895FD3311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4268"/>
            <a:ext cx="3148330" cy="13081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653747B7-33A5-4DC5-A7EE-A81486D7CD7F}"/>
              </a:ext>
            </a:extLst>
          </p:cNvPr>
          <p:cNvSpPr/>
          <p:nvPr/>
        </p:nvSpPr>
        <p:spPr>
          <a:xfrm>
            <a:off x="6756656" y="4009628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2 балла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48BFDEB1-17BF-48C2-8D34-0F057ED8A4C3}"/>
              </a:ext>
            </a:extLst>
          </p:cNvPr>
          <p:cNvSpPr/>
          <p:nvPr/>
        </p:nvSpPr>
        <p:spPr>
          <a:xfrm>
            <a:off x="179512" y="4794711"/>
            <a:ext cx="7994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/>
              <a:t>Уравнения 3 – 5 записаны неверно</a:t>
            </a:r>
          </a:p>
        </p:txBody>
      </p:sp>
    </p:spTree>
    <p:extLst>
      <p:ext uri="{BB962C8B-B14F-4D97-AF65-F5344CB8AC3E}">
        <p14:creationId xmlns:p14="http://schemas.microsoft.com/office/powerpoint/2010/main" xmlns="" val="18992742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32A5B500-577B-4B72-A1DB-F09B0B6FC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239" y="0"/>
            <a:ext cx="6241521" cy="83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>
              <a:spcBef>
                <a:spcPts val="1042"/>
              </a:spcBef>
              <a:buSzPct val="100000"/>
            </a:pPr>
            <a:r>
              <a:rPr lang="ru-RU" altLang="ru-RU" sz="1667" b="1" dirty="0">
                <a:solidFill>
                  <a:srgbClr val="FFFFFF"/>
                </a:solidFill>
              </a:rPr>
              <a:t>При оценивании задания 33 эксперт должен</a:t>
            </a:r>
          </a:p>
          <a:p>
            <a:pPr algn="ctr">
              <a:spcBef>
                <a:spcPts val="1042"/>
              </a:spcBef>
              <a:buSzPct val="100000"/>
            </a:pPr>
            <a:r>
              <a:rPr lang="ru-RU" sz="2400" dirty="0">
                <a:solidFill>
                  <a:schemeClr val="accent1"/>
                </a:solidFill>
              </a:rPr>
              <a:t>Пример 33-2</a:t>
            </a:r>
            <a:endParaRPr lang="ru-RU" altLang="ru-RU" sz="2400" b="1" dirty="0">
              <a:solidFill>
                <a:srgbClr val="FFFFFF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653747B7-33A5-4DC5-A7EE-A81486D7CD7F}"/>
              </a:ext>
            </a:extLst>
          </p:cNvPr>
          <p:cNvSpPr/>
          <p:nvPr/>
        </p:nvSpPr>
        <p:spPr>
          <a:xfrm>
            <a:off x="6600432" y="4586835"/>
            <a:ext cx="218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0 баллов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48BFDEB1-17BF-48C2-8D34-0F057ED8A4C3}"/>
              </a:ext>
            </a:extLst>
          </p:cNvPr>
          <p:cNvSpPr/>
          <p:nvPr/>
        </p:nvSpPr>
        <p:spPr>
          <a:xfrm>
            <a:off x="179512" y="4794711"/>
            <a:ext cx="799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/>
              <a:t>Уравнения 1 – 5 записаны неверно</a:t>
            </a:r>
          </a:p>
          <a:p>
            <a:r>
              <a:rPr lang="ru-RU" altLang="ru-RU" sz="1600" dirty="0"/>
              <a:t>Уравнение 3 не соответствует условию задания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7C89BE2-4A2D-43D4-9CE3-3D93CC018BC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6017" y="1107061"/>
            <a:ext cx="5941347" cy="362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5238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32A5B500-577B-4B72-A1DB-F09B0B6FC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239" y="0"/>
            <a:ext cx="6241521" cy="83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>
              <a:spcBef>
                <a:spcPts val="1042"/>
              </a:spcBef>
              <a:buSzPct val="100000"/>
            </a:pPr>
            <a:r>
              <a:rPr lang="ru-RU" altLang="ru-RU" sz="1667" b="1" dirty="0">
                <a:solidFill>
                  <a:srgbClr val="FFFFFF"/>
                </a:solidFill>
              </a:rPr>
              <a:t>При оценивании задания 33 эксперт должен</a:t>
            </a:r>
          </a:p>
          <a:p>
            <a:pPr algn="ctr">
              <a:spcBef>
                <a:spcPts val="1042"/>
              </a:spcBef>
              <a:buSzPct val="100000"/>
            </a:pPr>
            <a:r>
              <a:rPr lang="ru-RU" sz="2400" dirty="0">
                <a:solidFill>
                  <a:schemeClr val="accent1"/>
                </a:solidFill>
              </a:rPr>
              <a:t>Пример 33-3</a:t>
            </a:r>
            <a:endParaRPr lang="ru-RU" altLang="ru-RU" sz="2400" b="1" dirty="0">
              <a:solidFill>
                <a:srgbClr val="FFFFFF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653747B7-33A5-4DC5-A7EE-A81486D7CD7F}"/>
              </a:ext>
            </a:extLst>
          </p:cNvPr>
          <p:cNvSpPr/>
          <p:nvPr/>
        </p:nvSpPr>
        <p:spPr>
          <a:xfrm>
            <a:off x="6600432" y="4009627"/>
            <a:ext cx="218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4 балла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48BFDEB1-17BF-48C2-8D34-0F057ED8A4C3}"/>
              </a:ext>
            </a:extLst>
          </p:cNvPr>
          <p:cNvSpPr/>
          <p:nvPr/>
        </p:nvSpPr>
        <p:spPr>
          <a:xfrm>
            <a:off x="179512" y="4794711"/>
            <a:ext cx="799435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/>
              <a:t>В уравнении 4 пропущен коэффициент перед формулой воды.</a:t>
            </a:r>
          </a:p>
          <a:p>
            <a:endParaRPr lang="ru-RU" alt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B6DD17CA-C4E7-4E4C-BEFC-F287D9631DF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125835"/>
            <a:ext cx="5941347" cy="325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74924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32A5B500-577B-4B72-A1DB-F09B0B6FC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239" y="0"/>
            <a:ext cx="6241521" cy="83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>
              <a:spcBef>
                <a:spcPts val="1042"/>
              </a:spcBef>
              <a:buSzPct val="100000"/>
            </a:pPr>
            <a:r>
              <a:rPr lang="ru-RU" altLang="ru-RU" sz="1667" b="1" dirty="0">
                <a:solidFill>
                  <a:srgbClr val="FFFFFF"/>
                </a:solidFill>
              </a:rPr>
              <a:t>При оценивании задания 33 эксперт должен</a:t>
            </a:r>
          </a:p>
          <a:p>
            <a:pPr algn="ctr">
              <a:spcBef>
                <a:spcPts val="1042"/>
              </a:spcBef>
              <a:buSzPct val="100000"/>
            </a:pPr>
            <a:r>
              <a:rPr lang="ru-RU" sz="2400" dirty="0">
                <a:solidFill>
                  <a:schemeClr val="accent1"/>
                </a:solidFill>
              </a:rPr>
              <a:t>Пример 33-4</a:t>
            </a:r>
            <a:endParaRPr lang="ru-RU" altLang="ru-RU" sz="2400" b="1" dirty="0">
              <a:solidFill>
                <a:srgbClr val="FFFFFF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653747B7-33A5-4DC5-A7EE-A81486D7CD7F}"/>
              </a:ext>
            </a:extLst>
          </p:cNvPr>
          <p:cNvSpPr/>
          <p:nvPr/>
        </p:nvSpPr>
        <p:spPr>
          <a:xfrm>
            <a:off x="6600432" y="4586835"/>
            <a:ext cx="218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3 балла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8B8FA45-6374-40C7-9415-05168C69561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1039589"/>
            <a:ext cx="5130913" cy="373576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75CE59D8-5103-4084-9669-5A6A192FCD9A}"/>
              </a:ext>
            </a:extLst>
          </p:cNvPr>
          <p:cNvSpPr/>
          <p:nvPr/>
        </p:nvSpPr>
        <p:spPr>
          <a:xfrm>
            <a:off x="179512" y="5049095"/>
            <a:ext cx="799435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/>
              <a:t>В уравнениях 4 и 5 есть ошибки при записи коэффициентов</a:t>
            </a:r>
          </a:p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21073400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32A5B500-577B-4B72-A1DB-F09B0B6FC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239" y="0"/>
            <a:ext cx="6241521" cy="83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>
              <a:spcBef>
                <a:spcPts val="1042"/>
              </a:spcBef>
              <a:buSzPct val="100000"/>
            </a:pPr>
            <a:r>
              <a:rPr lang="ru-RU" altLang="ru-RU" sz="1667" b="1" dirty="0">
                <a:solidFill>
                  <a:srgbClr val="FFFFFF"/>
                </a:solidFill>
              </a:rPr>
              <a:t>При оценивании задания 33 эксперт должен</a:t>
            </a:r>
          </a:p>
          <a:p>
            <a:pPr algn="ctr">
              <a:spcBef>
                <a:spcPts val="1042"/>
              </a:spcBef>
              <a:buSzPct val="100000"/>
            </a:pPr>
            <a:r>
              <a:rPr lang="ru-RU" sz="2400" dirty="0">
                <a:solidFill>
                  <a:schemeClr val="accent1"/>
                </a:solidFill>
              </a:rPr>
              <a:t>Пример 33-5</a:t>
            </a:r>
            <a:endParaRPr lang="ru-RU" altLang="ru-RU" sz="2400" b="1" dirty="0">
              <a:solidFill>
                <a:srgbClr val="FFFFFF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653747B7-33A5-4DC5-A7EE-A81486D7CD7F}"/>
              </a:ext>
            </a:extLst>
          </p:cNvPr>
          <p:cNvSpPr/>
          <p:nvPr/>
        </p:nvSpPr>
        <p:spPr>
          <a:xfrm>
            <a:off x="6925014" y="4586835"/>
            <a:ext cx="218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2 балла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48BFDEB1-17BF-48C2-8D34-0F057ED8A4C3}"/>
              </a:ext>
            </a:extLst>
          </p:cNvPr>
          <p:cNvSpPr/>
          <p:nvPr/>
        </p:nvSpPr>
        <p:spPr>
          <a:xfrm>
            <a:off x="179512" y="4794711"/>
            <a:ext cx="799435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/>
              <a:t>В уравнениях 1, 4 и 5 есть ошибки при записи коэффициентов</a:t>
            </a:r>
          </a:p>
          <a:p>
            <a:endParaRPr lang="ru-RU" alt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ABC0130-1E2C-4D23-B6B3-FA0DD7BC464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137311"/>
            <a:ext cx="5944402" cy="314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25911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32A5B500-577B-4B72-A1DB-F09B0B6FC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239" y="0"/>
            <a:ext cx="6241521" cy="83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>
              <a:spcBef>
                <a:spcPts val="1042"/>
              </a:spcBef>
              <a:buSzPct val="100000"/>
            </a:pPr>
            <a:r>
              <a:rPr lang="ru-RU" altLang="ru-RU" sz="1667" b="1" dirty="0">
                <a:solidFill>
                  <a:srgbClr val="FFFFFF"/>
                </a:solidFill>
              </a:rPr>
              <a:t>При оценивании задания 33 эксперт должен</a:t>
            </a:r>
          </a:p>
          <a:p>
            <a:pPr algn="ctr">
              <a:spcBef>
                <a:spcPts val="1042"/>
              </a:spcBef>
              <a:buSzPct val="100000"/>
            </a:pPr>
            <a:r>
              <a:rPr lang="ru-RU" sz="2400" dirty="0">
                <a:solidFill>
                  <a:schemeClr val="accent1"/>
                </a:solidFill>
              </a:rPr>
              <a:t>Пример 33-6</a:t>
            </a:r>
            <a:endParaRPr lang="ru-RU" altLang="ru-RU" sz="2400" b="1" dirty="0">
              <a:solidFill>
                <a:srgbClr val="FFFFFF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653747B7-33A5-4DC5-A7EE-A81486D7CD7F}"/>
              </a:ext>
            </a:extLst>
          </p:cNvPr>
          <p:cNvSpPr/>
          <p:nvPr/>
        </p:nvSpPr>
        <p:spPr>
          <a:xfrm>
            <a:off x="6600432" y="4586835"/>
            <a:ext cx="218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3 балла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48BFDEB1-17BF-48C2-8D34-0F057ED8A4C3}"/>
              </a:ext>
            </a:extLst>
          </p:cNvPr>
          <p:cNvSpPr/>
          <p:nvPr/>
        </p:nvSpPr>
        <p:spPr>
          <a:xfrm>
            <a:off x="179512" y="4794711"/>
            <a:ext cx="79943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/>
              <a:t>Уравнения 4 и 5 записаны неверно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C400305-2821-485E-A210-9F4FBE6E13C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040755"/>
            <a:ext cx="5277734" cy="350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45780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32A5B500-577B-4B72-A1DB-F09B0B6FC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239" y="0"/>
            <a:ext cx="6241521" cy="83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>
              <a:spcBef>
                <a:spcPts val="1042"/>
              </a:spcBef>
              <a:buSzPct val="100000"/>
            </a:pPr>
            <a:r>
              <a:rPr lang="ru-RU" altLang="ru-RU" sz="1667" b="1" dirty="0">
                <a:solidFill>
                  <a:srgbClr val="FFFFFF"/>
                </a:solidFill>
              </a:rPr>
              <a:t>При оценивании задания 33 эксперт должен</a:t>
            </a:r>
          </a:p>
          <a:p>
            <a:pPr algn="ctr">
              <a:spcBef>
                <a:spcPts val="1042"/>
              </a:spcBef>
              <a:buSzPct val="100000"/>
            </a:pPr>
            <a:r>
              <a:rPr lang="ru-RU" sz="2400" dirty="0">
                <a:solidFill>
                  <a:schemeClr val="accent1"/>
                </a:solidFill>
              </a:rPr>
              <a:t>Пример 33-7</a:t>
            </a:r>
            <a:endParaRPr lang="ru-RU" altLang="ru-RU" sz="2400" b="1" dirty="0">
              <a:solidFill>
                <a:srgbClr val="FFFFFF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653747B7-33A5-4DC5-A7EE-A81486D7CD7F}"/>
              </a:ext>
            </a:extLst>
          </p:cNvPr>
          <p:cNvSpPr/>
          <p:nvPr/>
        </p:nvSpPr>
        <p:spPr>
          <a:xfrm>
            <a:off x="6957781" y="4586835"/>
            <a:ext cx="218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1 балл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48BFDEB1-17BF-48C2-8D34-0F057ED8A4C3}"/>
              </a:ext>
            </a:extLst>
          </p:cNvPr>
          <p:cNvSpPr/>
          <p:nvPr/>
        </p:nvSpPr>
        <p:spPr>
          <a:xfrm>
            <a:off x="179512" y="5089748"/>
            <a:ext cx="799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/>
              <a:t>Уравнения 1 – 4 записаны неверно или не соответствуют заданной схеме превращений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05768DE-DEBB-408C-B4CA-3C61DDF0C5D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37864"/>
            <a:ext cx="4968552" cy="39183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200096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>
            <a:extLst>
              <a:ext uri="{FF2B5EF4-FFF2-40B4-BE49-F238E27FC236}">
                <a16:creationId xmlns="" xmlns:a16="http://schemas.microsoft.com/office/drawing/2014/main" id="{C84E3EBF-FAAF-4518-9506-447F26C93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381250"/>
            <a:ext cx="7620000" cy="1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500"/>
          </a:p>
        </p:txBody>
      </p:sp>
      <p:sp>
        <p:nvSpPr>
          <p:cNvPr id="30723" name="Rectangle 2">
            <a:extLst>
              <a:ext uri="{FF2B5EF4-FFF2-40B4-BE49-F238E27FC236}">
                <a16:creationId xmlns="" xmlns:a16="http://schemas.microsoft.com/office/drawing/2014/main" id="{F90E232B-E51A-4B22-911C-FB75F1108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354" y="4964393"/>
            <a:ext cx="5728229" cy="571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75000" tIns="39000" rIns="75000" bIns="39000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eaLnBrk="1" hangingPunct="1">
              <a:buSzPct val="100000"/>
            </a:pPr>
            <a:r>
              <a:rPr lang="ru-RU" altLang="ru-RU" sz="1600" dirty="0">
                <a:solidFill>
                  <a:schemeClr val="tx1"/>
                </a:solidFill>
              </a:rPr>
              <a:t>В уравнениях 1, 5 пропущены коэффициенты</a:t>
            </a:r>
          </a:p>
          <a:p>
            <a:pPr eaLnBrk="1" hangingPunct="1">
              <a:buSzPct val="100000"/>
            </a:pPr>
            <a:r>
              <a:rPr lang="ru-RU" altLang="ru-RU" sz="1600" u="sng" dirty="0">
                <a:solidFill>
                  <a:schemeClr val="tx1"/>
                </a:solidFill>
              </a:rPr>
              <a:t>В уравнении 4 ошибка в записи продукта реакции</a:t>
            </a:r>
          </a:p>
        </p:txBody>
      </p:sp>
      <p:sp>
        <p:nvSpPr>
          <p:cNvPr id="30727" name="Rectangle 8">
            <a:extLst>
              <a:ext uri="{FF2B5EF4-FFF2-40B4-BE49-F238E27FC236}">
                <a16:creationId xmlns="" xmlns:a16="http://schemas.microsoft.com/office/drawing/2014/main" id="{E8279ED9-C2B3-49FB-85A2-046FD42B2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-161581"/>
            <a:ext cx="184731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500"/>
          </a:p>
        </p:txBody>
      </p:sp>
      <p:sp>
        <p:nvSpPr>
          <p:cNvPr id="30728" name="Rectangle 9">
            <a:extLst>
              <a:ext uri="{FF2B5EF4-FFF2-40B4-BE49-F238E27FC236}">
                <a16:creationId xmlns="" xmlns:a16="http://schemas.microsoft.com/office/drawing/2014/main" id="{2010F07B-B7B3-4C73-803C-74605E95F7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000" y="-34581"/>
            <a:ext cx="184731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500"/>
          </a:p>
        </p:txBody>
      </p:sp>
      <p:sp>
        <p:nvSpPr>
          <p:cNvPr id="30729" name="Rectangle 10">
            <a:extLst>
              <a:ext uri="{FF2B5EF4-FFF2-40B4-BE49-F238E27FC236}">
                <a16:creationId xmlns="" xmlns:a16="http://schemas.microsoft.com/office/drawing/2014/main" id="{D9BFCB28-D1A2-4B7D-BED3-39C4575C41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00" y="92419"/>
            <a:ext cx="184731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500"/>
          </a:p>
        </p:txBody>
      </p:sp>
      <p:sp>
        <p:nvSpPr>
          <p:cNvPr id="30731" name="Номер слайда 1">
            <a:extLst>
              <a:ext uri="{FF2B5EF4-FFF2-40B4-BE49-F238E27FC236}">
                <a16:creationId xmlns="" xmlns:a16="http://schemas.microsoft.com/office/drawing/2014/main" id="{4A904852-A76F-4642-BB59-B5B0405E50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defTabSz="449263" rtl="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ern="12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9pPr>
          </a:lstStyle>
          <a:p>
            <a:fld id="{FB668D61-FC64-48C5-AFBC-A291F7317A73}" type="slidenum">
              <a:rPr lang="ru-RU" altLang="ru-RU" smtClean="0"/>
              <a:pPr/>
              <a:t>28</a:t>
            </a:fld>
            <a:endParaRPr lang="ru-RU" altLang="ru-RU">
              <a:solidFill>
                <a:srgbClr val="000000"/>
              </a:solidFill>
            </a:endParaRPr>
          </a:p>
        </p:txBody>
      </p:sp>
      <p:pic>
        <p:nvPicPr>
          <p:cNvPr id="30732" name="Рисунок 2">
            <a:extLst>
              <a:ext uri="{FF2B5EF4-FFF2-40B4-BE49-F238E27FC236}">
                <a16:creationId xmlns="" xmlns:a16="http://schemas.microsoft.com/office/drawing/2014/main" id="{D837FE56-90C0-4E95-91A1-C4F6C9566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5397"/>
            <a:ext cx="5728229" cy="349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3" name="Рисунок 15">
            <a:extLst>
              <a:ext uri="{FF2B5EF4-FFF2-40B4-BE49-F238E27FC236}">
                <a16:creationId xmlns="" xmlns:a16="http://schemas.microsoft.com/office/drawing/2014/main" id="{30E0A018-FDAA-4711-9633-0BC9DBAB0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08874"/>
            <a:ext cx="4038865" cy="804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C51664A8-E732-4F5A-984D-B594BD6B781A}"/>
              </a:ext>
            </a:extLst>
          </p:cNvPr>
          <p:cNvSpPr/>
          <p:nvPr/>
        </p:nvSpPr>
        <p:spPr>
          <a:xfrm>
            <a:off x="6959344" y="4621460"/>
            <a:ext cx="218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2 балла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="" xmlns:a16="http://schemas.microsoft.com/office/drawing/2014/main" id="{33BA36AC-5C1E-4A75-83C6-45D6397D66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239" y="0"/>
            <a:ext cx="6241521" cy="83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>
              <a:spcBef>
                <a:spcPts val="1042"/>
              </a:spcBef>
              <a:buSzPct val="100000"/>
            </a:pPr>
            <a:r>
              <a:rPr lang="ru-RU" altLang="ru-RU" sz="1667" b="1" dirty="0">
                <a:solidFill>
                  <a:srgbClr val="FFFFFF"/>
                </a:solidFill>
              </a:rPr>
              <a:t>При оценивании задания 33 эксперт должен</a:t>
            </a:r>
          </a:p>
          <a:p>
            <a:pPr algn="ctr">
              <a:spcBef>
                <a:spcPts val="1042"/>
              </a:spcBef>
              <a:buSzPct val="100000"/>
            </a:pPr>
            <a:r>
              <a:rPr lang="ru-RU" sz="2400" dirty="0">
                <a:solidFill>
                  <a:schemeClr val="accent1"/>
                </a:solidFill>
              </a:rPr>
              <a:t>Пример 33-8</a:t>
            </a:r>
            <a:endParaRPr lang="ru-RU" altLang="ru-RU" sz="24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="" xmlns:a16="http://schemas.microsoft.com/office/drawing/2014/main" id="{E72F0F22-6CD8-4F89-B86B-0A7DC5942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381250"/>
            <a:ext cx="7620000" cy="1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500"/>
          </a:p>
        </p:txBody>
      </p:sp>
      <p:sp>
        <p:nvSpPr>
          <p:cNvPr id="36870" name="Rectangle 8">
            <a:extLst>
              <a:ext uri="{FF2B5EF4-FFF2-40B4-BE49-F238E27FC236}">
                <a16:creationId xmlns="" xmlns:a16="http://schemas.microsoft.com/office/drawing/2014/main" id="{5BF5B89D-61DF-4AE2-BA41-FA334C12F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-161581"/>
            <a:ext cx="184731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500"/>
          </a:p>
        </p:txBody>
      </p:sp>
      <p:sp>
        <p:nvSpPr>
          <p:cNvPr id="36871" name="Прямоугольник 8">
            <a:extLst>
              <a:ext uri="{FF2B5EF4-FFF2-40B4-BE49-F238E27FC236}">
                <a16:creationId xmlns="" xmlns:a16="http://schemas.microsoft.com/office/drawing/2014/main" id="{2FB6F96B-64C1-4123-9054-375058560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886" y="4662008"/>
            <a:ext cx="5939895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600" dirty="0"/>
              <a:t>В уравнении 2 отсутствуют коэффициенты</a:t>
            </a:r>
          </a:p>
          <a:p>
            <a:pPr eaLnBrk="1" hangingPunct="1"/>
            <a:r>
              <a:rPr lang="ru-RU" altLang="ru-RU" sz="1600" dirty="0"/>
              <a:t>В уравнении 4 неточность в указании условий </a:t>
            </a:r>
          </a:p>
          <a:p>
            <a:pPr eaLnBrk="1" hangingPunct="1"/>
            <a:r>
              <a:rPr lang="ru-RU" altLang="ru-RU" sz="1600" u="sng" dirty="0"/>
              <a:t>В ответе присутствуют взаимоисключающие записи</a:t>
            </a:r>
            <a:endParaRPr lang="en-US" altLang="ru-RU" sz="1600" u="sng" dirty="0"/>
          </a:p>
          <a:p>
            <a:pPr eaLnBrk="1" hangingPunct="1"/>
            <a:endParaRPr lang="ru-RU" altLang="ru-RU" sz="1500" b="1" dirty="0">
              <a:solidFill>
                <a:srgbClr val="1F497D"/>
              </a:solidFill>
            </a:endParaRPr>
          </a:p>
        </p:txBody>
      </p:sp>
      <p:sp>
        <p:nvSpPr>
          <p:cNvPr id="36872" name="Номер слайда 1">
            <a:extLst>
              <a:ext uri="{FF2B5EF4-FFF2-40B4-BE49-F238E27FC236}">
                <a16:creationId xmlns="" xmlns:a16="http://schemas.microsoft.com/office/drawing/2014/main" id="{6CD656F6-25BE-4A38-A0DB-3D3C566662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defTabSz="449263" rtl="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ern="12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9pPr>
          </a:lstStyle>
          <a:p>
            <a:fld id="{FB668D61-FC64-48C5-AFBC-A291F7317A73}" type="slidenum">
              <a:rPr lang="ru-RU" altLang="ru-RU" smtClean="0"/>
              <a:pPr/>
              <a:t>29</a:t>
            </a:fld>
            <a:endParaRPr lang="ru-RU" altLang="ru-RU">
              <a:solidFill>
                <a:srgbClr val="000000"/>
              </a:solidFill>
            </a:endParaRPr>
          </a:p>
        </p:txBody>
      </p:sp>
      <p:pic>
        <p:nvPicPr>
          <p:cNvPr id="36873" name="Рисунок 1">
            <a:extLst>
              <a:ext uri="{FF2B5EF4-FFF2-40B4-BE49-F238E27FC236}">
                <a16:creationId xmlns="" xmlns:a16="http://schemas.microsoft.com/office/drawing/2014/main" id="{4A1C69A4-2A03-440E-9D03-A531B1B17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2526" y="1060516"/>
            <a:ext cx="5300861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4" name="Рисунок 2">
            <a:extLst>
              <a:ext uri="{FF2B5EF4-FFF2-40B4-BE49-F238E27FC236}">
                <a16:creationId xmlns="" xmlns:a16="http://schemas.microsoft.com/office/drawing/2014/main" id="{C37A0205-1AD5-464A-AC7E-73760059A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718" y="1553947"/>
            <a:ext cx="5939896" cy="311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3">
            <a:extLst>
              <a:ext uri="{FF2B5EF4-FFF2-40B4-BE49-F238E27FC236}">
                <a16:creationId xmlns="" xmlns:a16="http://schemas.microsoft.com/office/drawing/2014/main" id="{ACE34BD3-0AAD-441C-9E71-C6C67D5DF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239" y="0"/>
            <a:ext cx="6241521" cy="83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>
              <a:spcBef>
                <a:spcPts val="1042"/>
              </a:spcBef>
              <a:buSzPct val="100000"/>
            </a:pPr>
            <a:r>
              <a:rPr lang="ru-RU" altLang="ru-RU" sz="1667" b="1" dirty="0">
                <a:solidFill>
                  <a:srgbClr val="FFFFFF"/>
                </a:solidFill>
              </a:rPr>
              <a:t>При оценивании задания 33 эксперт должен</a:t>
            </a:r>
          </a:p>
          <a:p>
            <a:pPr algn="ctr">
              <a:spcBef>
                <a:spcPts val="1042"/>
              </a:spcBef>
              <a:buSzPct val="100000"/>
            </a:pPr>
            <a:r>
              <a:rPr lang="ru-RU" sz="2400" dirty="0">
                <a:solidFill>
                  <a:schemeClr val="accent1"/>
                </a:solidFill>
              </a:rPr>
              <a:t>Пример 33-9</a:t>
            </a:r>
            <a:endParaRPr lang="ru-RU" altLang="ru-RU" sz="2400" b="1" dirty="0">
              <a:solidFill>
                <a:srgbClr val="FFFFFF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0237513D-E9EC-4B70-A3AB-A48FB311328F}"/>
              </a:ext>
            </a:extLst>
          </p:cNvPr>
          <p:cNvSpPr/>
          <p:nvPr/>
        </p:nvSpPr>
        <p:spPr>
          <a:xfrm>
            <a:off x="6959344" y="4621460"/>
            <a:ext cx="218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3 балла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="" xmlns:a16="http://schemas.microsoft.com/office/drawing/2014/main" id="{AF8F74C6-BB4F-4C79-B91D-53D3754EB8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3608" y="0"/>
            <a:ext cx="7927495" cy="947208"/>
          </a:xfrm>
        </p:spPr>
        <p:txBody>
          <a:bodyPr>
            <a:normAutofit fontScale="90000"/>
          </a:bodyPr>
          <a:lstStyle/>
          <a:p>
            <a:r>
              <a:rPr lang="ru-RU" altLang="ru-RU" sz="2000" dirty="0">
                <a:solidFill>
                  <a:srgbClr val="003300"/>
                </a:solidFill>
              </a:rPr>
              <a:t>Необходимо проявить умение</a:t>
            </a:r>
            <a:r>
              <a:rPr lang="ru-RU" altLang="ru-RU" sz="3333" dirty="0">
                <a:solidFill>
                  <a:srgbClr val="003300"/>
                </a:solidFill>
              </a:rPr>
              <a:t> </a:t>
            </a:r>
            <a:r>
              <a:rPr lang="ru-RU" altLang="ru-RU" sz="2000" dirty="0">
                <a:solidFill>
                  <a:srgbClr val="003300"/>
                </a:solidFill>
              </a:rPr>
              <a:t>составлять уравнения реакций, соответствующих всем типам взаимодействия неорганических веществ:</a:t>
            </a:r>
          </a:p>
        </p:txBody>
      </p:sp>
      <p:sp>
        <p:nvSpPr>
          <p:cNvPr id="75779" name="Rectangle 3">
            <a:extLst>
              <a:ext uri="{FF2B5EF4-FFF2-40B4-BE49-F238E27FC236}">
                <a16:creationId xmlns="" xmlns:a16="http://schemas.microsoft.com/office/drawing/2014/main" id="{E990550F-40C8-4488-B4FD-928596D9B8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52261" y="1537230"/>
            <a:ext cx="6852708" cy="3766344"/>
          </a:xfrm>
        </p:spPr>
        <p:txBody>
          <a:bodyPr/>
          <a:lstStyle/>
          <a:p>
            <a:pPr>
              <a:buFont typeface="Times New Roman" panose="02020603050405020304" pitchFamily="18" charset="0"/>
              <a:buChar char="•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кислотно-основное взаимодействие;</a:t>
            </a:r>
          </a:p>
          <a:p>
            <a:pPr>
              <a:buFont typeface="Times New Roman" panose="02020603050405020304" pitchFamily="18" charset="0"/>
              <a:buChar char="•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реакции ионного обмена;</a:t>
            </a:r>
          </a:p>
          <a:p>
            <a:pPr>
              <a:buFont typeface="Times New Roman" panose="02020603050405020304" pitchFamily="18" charset="0"/>
              <a:buChar char="•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окислительно-восстановительные реакции;</a:t>
            </a:r>
          </a:p>
          <a:p>
            <a:pPr>
              <a:buFont typeface="Times New Roman" panose="02020603050405020304" pitchFamily="18" charset="0"/>
              <a:buChar char="•"/>
            </a:pP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комплексообразование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 примере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гидроксокомплексов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цинка и алюминия);</a:t>
            </a:r>
          </a:p>
          <a:p>
            <a:pPr>
              <a:buFont typeface="Times New Roman" panose="02020603050405020304" pitchFamily="18" charset="0"/>
              <a:buChar char="•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гидролиз (бинарных соединений, совместный гидролиз);</a:t>
            </a:r>
          </a:p>
          <a:p>
            <a:pPr>
              <a:buFont typeface="Times New Roman" panose="02020603050405020304" pitchFamily="18" charset="0"/>
              <a:buChar char="•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электролиз расплавов и растворов солей, оксида алюминия.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="" xmlns:a16="http://schemas.microsoft.com/office/drawing/2014/main" id="{600F36AA-BE7B-435C-94DF-0F54DD34BD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353444"/>
            <a:ext cx="7620000" cy="1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500"/>
          </a:p>
        </p:txBody>
      </p:sp>
      <p:sp>
        <p:nvSpPr>
          <p:cNvPr id="40967" name="Прямоугольник 8">
            <a:extLst>
              <a:ext uri="{FF2B5EF4-FFF2-40B4-BE49-F238E27FC236}">
                <a16:creationId xmlns="" xmlns:a16="http://schemas.microsoft.com/office/drawing/2014/main" id="{44C751CF-AC86-46AA-95C8-428AFD6AE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5170528"/>
            <a:ext cx="7272808" cy="56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600" dirty="0"/>
              <a:t>В уравнении 4 есть неточность в указании условий проведения реакции</a:t>
            </a:r>
            <a:endParaRPr lang="en-US" altLang="ru-RU" sz="1600" dirty="0"/>
          </a:p>
          <a:p>
            <a:pPr eaLnBrk="1" hangingPunct="1"/>
            <a:endParaRPr lang="ru-RU" altLang="ru-RU" sz="1500" b="1" dirty="0">
              <a:solidFill>
                <a:srgbClr val="1F497D"/>
              </a:solidFill>
            </a:endParaRPr>
          </a:p>
        </p:txBody>
      </p:sp>
      <p:sp>
        <p:nvSpPr>
          <p:cNvPr id="40968" name="Номер слайда 1">
            <a:extLst>
              <a:ext uri="{FF2B5EF4-FFF2-40B4-BE49-F238E27FC236}">
                <a16:creationId xmlns="" xmlns:a16="http://schemas.microsoft.com/office/drawing/2014/main" id="{11C01016-0A25-4C4F-A98C-0E6531E885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defTabSz="449263" rtl="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ern="12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9pPr>
          </a:lstStyle>
          <a:p>
            <a:fld id="{FB668D61-FC64-48C5-AFBC-A291F7317A73}" type="slidenum">
              <a:rPr lang="ru-RU" altLang="ru-RU" smtClean="0"/>
              <a:pPr/>
              <a:t>30</a:t>
            </a:fld>
            <a:endParaRPr lang="ru-RU" altLang="ru-RU">
              <a:solidFill>
                <a:srgbClr val="000000"/>
              </a:solidFill>
            </a:endParaRPr>
          </a:p>
        </p:txBody>
      </p:sp>
      <p:pic>
        <p:nvPicPr>
          <p:cNvPr id="40969" name="Рисунок 1">
            <a:extLst>
              <a:ext uri="{FF2B5EF4-FFF2-40B4-BE49-F238E27FC236}">
                <a16:creationId xmlns="" xmlns:a16="http://schemas.microsoft.com/office/drawing/2014/main" id="{6C10699A-A27D-4F1A-8EB8-8FA7DD30B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71121"/>
            <a:ext cx="6344708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0" name="Рисунок 3">
            <a:extLst>
              <a:ext uri="{FF2B5EF4-FFF2-40B4-BE49-F238E27FC236}">
                <a16:creationId xmlns="" xmlns:a16="http://schemas.microsoft.com/office/drawing/2014/main" id="{0C07B31B-BBD9-48CA-9014-34B25B90D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718" y="1869751"/>
            <a:ext cx="6355292" cy="1191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1" name="Рисунок 5">
            <a:extLst>
              <a:ext uri="{FF2B5EF4-FFF2-40B4-BE49-F238E27FC236}">
                <a16:creationId xmlns="" xmlns:a16="http://schemas.microsoft.com/office/drawing/2014/main" id="{13D8D13F-D1A7-4BFD-AC66-A3DC2C4BE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718" y="3097549"/>
            <a:ext cx="6352646" cy="1854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4D30DED8-80B7-4BF0-8825-6F5EBE1B57EC}"/>
              </a:ext>
            </a:extLst>
          </p:cNvPr>
          <p:cNvSpPr/>
          <p:nvPr/>
        </p:nvSpPr>
        <p:spPr>
          <a:xfrm>
            <a:off x="6959344" y="4383913"/>
            <a:ext cx="218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5 баллов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="" xmlns:a16="http://schemas.microsoft.com/office/drawing/2014/main" id="{860079CB-12B8-4329-80C6-611F9A45F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239" y="0"/>
            <a:ext cx="6241521" cy="83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>
              <a:spcBef>
                <a:spcPts val="1042"/>
              </a:spcBef>
              <a:buSzPct val="100000"/>
            </a:pPr>
            <a:r>
              <a:rPr lang="ru-RU" altLang="ru-RU" sz="1667" b="1" dirty="0">
                <a:solidFill>
                  <a:srgbClr val="FFFFFF"/>
                </a:solidFill>
              </a:rPr>
              <a:t>При оценивании задания 33 эксперт должен</a:t>
            </a:r>
          </a:p>
          <a:p>
            <a:pPr algn="ctr">
              <a:spcBef>
                <a:spcPts val="1042"/>
              </a:spcBef>
              <a:buSzPct val="100000"/>
            </a:pPr>
            <a:r>
              <a:rPr lang="ru-RU" sz="2400" dirty="0">
                <a:solidFill>
                  <a:schemeClr val="accent1"/>
                </a:solidFill>
              </a:rPr>
              <a:t>Пример 33-10</a:t>
            </a:r>
            <a:endParaRPr lang="ru-RU" altLang="ru-RU" sz="24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="" xmlns:a16="http://schemas.microsoft.com/office/drawing/2014/main" id="{600F36AA-BE7B-435C-94DF-0F54DD34BD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381250"/>
            <a:ext cx="7620000" cy="1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500"/>
          </a:p>
        </p:txBody>
      </p:sp>
      <p:sp>
        <p:nvSpPr>
          <p:cNvPr id="40966" name="Rectangle 8">
            <a:extLst>
              <a:ext uri="{FF2B5EF4-FFF2-40B4-BE49-F238E27FC236}">
                <a16:creationId xmlns="" xmlns:a16="http://schemas.microsoft.com/office/drawing/2014/main" id="{D4B228CB-0FB9-4933-A744-D72402C91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-161581"/>
            <a:ext cx="184731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500"/>
          </a:p>
        </p:txBody>
      </p:sp>
      <p:sp>
        <p:nvSpPr>
          <p:cNvPr id="40967" name="Прямоугольник 8">
            <a:extLst>
              <a:ext uri="{FF2B5EF4-FFF2-40B4-BE49-F238E27FC236}">
                <a16:creationId xmlns="" xmlns:a16="http://schemas.microsoft.com/office/drawing/2014/main" id="{44C751CF-AC86-46AA-95C8-428AFD6AE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5170528"/>
            <a:ext cx="7272808" cy="56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600" dirty="0"/>
              <a:t>В уравнении 1 и 4 есть ошибка в указании условий проведения реакции</a:t>
            </a:r>
            <a:endParaRPr lang="en-US" altLang="ru-RU" sz="1600" dirty="0"/>
          </a:p>
          <a:p>
            <a:pPr eaLnBrk="1" hangingPunct="1"/>
            <a:endParaRPr lang="ru-RU" altLang="ru-RU" sz="1500" b="1" dirty="0">
              <a:solidFill>
                <a:srgbClr val="1F497D"/>
              </a:solidFill>
            </a:endParaRPr>
          </a:p>
        </p:txBody>
      </p:sp>
      <p:sp>
        <p:nvSpPr>
          <p:cNvPr id="40968" name="Номер слайда 1">
            <a:extLst>
              <a:ext uri="{FF2B5EF4-FFF2-40B4-BE49-F238E27FC236}">
                <a16:creationId xmlns="" xmlns:a16="http://schemas.microsoft.com/office/drawing/2014/main" id="{11C01016-0A25-4C4F-A98C-0E6531E885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defTabSz="449263" rtl="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ern="12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9pPr>
          </a:lstStyle>
          <a:p>
            <a:pPr>
              <a:defRPr/>
            </a:pPr>
            <a:fld id="{FB668D61-FC64-48C5-AFBC-A291F7317A73}" type="slidenum">
              <a:rPr lang="ru-RU" altLang="ru-RU" smtClean="0"/>
              <a:pPr>
                <a:defRPr/>
              </a:pPr>
              <a:t>31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4D30DED8-80B7-4BF0-8825-6F5EBE1B57EC}"/>
              </a:ext>
            </a:extLst>
          </p:cNvPr>
          <p:cNvSpPr/>
          <p:nvPr/>
        </p:nvSpPr>
        <p:spPr>
          <a:xfrm>
            <a:off x="6959344" y="4383913"/>
            <a:ext cx="218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1 балл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="" xmlns:a16="http://schemas.microsoft.com/office/drawing/2014/main" id="{860079CB-12B8-4329-80C6-611F9A45F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239" y="0"/>
            <a:ext cx="6241521" cy="83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>
              <a:spcBef>
                <a:spcPts val="1042"/>
              </a:spcBef>
              <a:buSzPct val="100000"/>
            </a:pPr>
            <a:r>
              <a:rPr lang="ru-RU" altLang="ru-RU" sz="1667" b="1" dirty="0">
                <a:solidFill>
                  <a:srgbClr val="FFFFFF"/>
                </a:solidFill>
              </a:rPr>
              <a:t>При оценивании задания 33 эксперт должен</a:t>
            </a:r>
          </a:p>
          <a:p>
            <a:pPr algn="ctr">
              <a:spcBef>
                <a:spcPts val="1042"/>
              </a:spcBef>
              <a:buSzPct val="100000"/>
            </a:pPr>
            <a:r>
              <a:rPr lang="ru-RU" sz="2400" dirty="0">
                <a:solidFill>
                  <a:schemeClr val="accent1"/>
                </a:solidFill>
              </a:rPr>
              <a:t>Пример 33-11</a:t>
            </a:r>
            <a:endParaRPr lang="ru-RU" altLang="ru-RU" sz="2400" b="1" dirty="0">
              <a:solidFill>
                <a:srgbClr val="FFFFFF"/>
              </a:solidFill>
            </a:endParaRPr>
          </a:p>
        </p:txBody>
      </p:sp>
      <p:graphicFrame>
        <p:nvGraphicFramePr>
          <p:cNvPr id="14" name="Объект 2">
            <a:extLst>
              <a:ext uri="{FF2B5EF4-FFF2-40B4-BE49-F238E27FC236}">
                <a16:creationId xmlns="" xmlns:a16="http://schemas.microsoft.com/office/drawing/2014/main" id="{D2FED0F8-AD62-4D5A-9E72-7E2A206606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1584025"/>
              </p:ext>
            </p:extLst>
          </p:nvPr>
        </p:nvGraphicFramePr>
        <p:xfrm>
          <a:off x="917040" y="1041960"/>
          <a:ext cx="6311636" cy="1012031"/>
        </p:xfrm>
        <a:graphic>
          <a:graphicData uri="http://schemas.openxmlformats.org/presentationml/2006/ole">
            <p:oleObj spid="_x0000_s29713" name="Document" r:id="rId4" imgW="5153025" imgH="828675" progId="">
              <p:embed/>
            </p:oleObj>
          </a:graphicData>
        </a:graphic>
      </p:graphicFrame>
      <p:pic>
        <p:nvPicPr>
          <p:cNvPr id="15" name="Picture 3">
            <a:extLst>
              <a:ext uri="{FF2B5EF4-FFF2-40B4-BE49-F238E27FC236}">
                <a16:creationId xmlns="" xmlns:a16="http://schemas.microsoft.com/office/drawing/2014/main" id="{B5CF8DB1-E57B-4F30-ABDA-885E5EA45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021" y="2070955"/>
            <a:ext cx="4825115" cy="2911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482624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="" xmlns:a16="http://schemas.microsoft.com/office/drawing/2014/main" id="{FF4A62BC-75B2-4699-AE1F-655C9ACD9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099344"/>
            <a:ext cx="7620000" cy="1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z="1500"/>
          </a:p>
        </p:txBody>
      </p:sp>
      <p:sp>
        <p:nvSpPr>
          <p:cNvPr id="47108" name="Номер слайда 1">
            <a:extLst>
              <a:ext uri="{FF2B5EF4-FFF2-40B4-BE49-F238E27FC236}">
                <a16:creationId xmlns="" xmlns:a16="http://schemas.microsoft.com/office/drawing/2014/main" id="{271B1CC1-1B0F-4BFE-AA7E-2B5F25C4F8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defTabSz="449263" rtl="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ern="12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9pPr>
          </a:lstStyle>
          <a:p>
            <a:fld id="{FB668D61-FC64-48C5-AFBC-A291F7317A73}" type="slidenum">
              <a:rPr lang="ru-RU" altLang="ru-RU" smtClean="0"/>
              <a:pPr/>
              <a:t>32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7109" name="Rectangle 8">
            <a:extLst>
              <a:ext uri="{FF2B5EF4-FFF2-40B4-BE49-F238E27FC236}">
                <a16:creationId xmlns="" xmlns:a16="http://schemas.microsoft.com/office/drawing/2014/main" id="{79D48B76-5093-4AC3-92DA-FAD5A9EB6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1375" y="937763"/>
            <a:ext cx="184731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 sz="1500"/>
          </a:p>
        </p:txBody>
      </p:sp>
      <p:graphicFrame>
        <p:nvGraphicFramePr>
          <p:cNvPr id="47110" name="Объект 2">
            <a:extLst>
              <a:ext uri="{FF2B5EF4-FFF2-40B4-BE49-F238E27FC236}">
                <a16:creationId xmlns="" xmlns:a16="http://schemas.microsoft.com/office/drawing/2014/main" id="{6594A025-CC8A-46F1-A9EE-484F14C84B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76895487"/>
              </p:ext>
            </p:extLst>
          </p:nvPr>
        </p:nvGraphicFramePr>
        <p:xfrm>
          <a:off x="4481920" y="985292"/>
          <a:ext cx="4507178" cy="956468"/>
        </p:xfrm>
        <a:graphic>
          <a:graphicData uri="http://schemas.openxmlformats.org/presentationml/2006/ole">
            <p:oleObj spid="_x0000_s30735" name="Document" r:id="rId4" imgW="5534025" imgH="1181100" progId="">
              <p:embed/>
            </p:oleObj>
          </a:graphicData>
        </a:graphic>
      </p:graphicFrame>
      <p:pic>
        <p:nvPicPr>
          <p:cNvPr id="47112" name="Рисунок 5">
            <a:extLst>
              <a:ext uri="{FF2B5EF4-FFF2-40B4-BE49-F238E27FC236}">
                <a16:creationId xmlns="" xmlns:a16="http://schemas.microsoft.com/office/drawing/2014/main" id="{7069E5A4-3E53-4AE2-89CE-8AC4E417D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432" y="1794420"/>
            <a:ext cx="6326188" cy="306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3" name="Прямоугольник 8">
            <a:extLst>
              <a:ext uri="{FF2B5EF4-FFF2-40B4-BE49-F238E27FC236}">
                <a16:creationId xmlns="" xmlns:a16="http://schemas.microsoft.com/office/drawing/2014/main" id="{C11014A4-2C31-44A9-8118-138BDD93D6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84" y="4807429"/>
            <a:ext cx="83606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600" dirty="0"/>
              <a:t>Уравнение 3 записано верно</a:t>
            </a:r>
            <a:endParaRPr lang="en-US" altLang="ru-RU" sz="1600" dirty="0"/>
          </a:p>
          <a:p>
            <a:pPr eaLnBrk="1" hangingPunct="1"/>
            <a:r>
              <a:rPr lang="ru-RU" altLang="ru-RU" sz="1600" dirty="0"/>
              <a:t>В уравнениях 4 и 5 присутствуют ошибки – неверно расставлены коэффициенты, в уравнении 4 не указан один из продуктов реакции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="" xmlns:a16="http://schemas.microsoft.com/office/drawing/2014/main" id="{9FBF9EFE-CB11-4FF8-B9B2-18482E022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239" y="0"/>
            <a:ext cx="6241521" cy="83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>
              <a:spcBef>
                <a:spcPts val="1042"/>
              </a:spcBef>
              <a:buSzPct val="100000"/>
            </a:pPr>
            <a:r>
              <a:rPr lang="ru-RU" altLang="ru-RU" sz="1667" b="1" dirty="0">
                <a:solidFill>
                  <a:srgbClr val="FFFFFF"/>
                </a:solidFill>
              </a:rPr>
              <a:t>При оценивании задания 33 эксперт должен</a:t>
            </a:r>
          </a:p>
          <a:p>
            <a:pPr algn="ctr">
              <a:spcBef>
                <a:spcPts val="1042"/>
              </a:spcBef>
              <a:buSzPct val="100000"/>
            </a:pPr>
            <a:r>
              <a:rPr lang="ru-RU" sz="2400" dirty="0">
                <a:solidFill>
                  <a:schemeClr val="accent1"/>
                </a:solidFill>
              </a:rPr>
              <a:t>Пример 33-12</a:t>
            </a:r>
            <a:endParaRPr lang="ru-RU" altLang="ru-RU" sz="2400" b="1" dirty="0">
              <a:solidFill>
                <a:srgbClr val="FFFFFF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05A69C2D-A4E0-49A4-B3C5-30ABF78152DB}"/>
              </a:ext>
            </a:extLst>
          </p:cNvPr>
          <p:cNvSpPr/>
          <p:nvPr/>
        </p:nvSpPr>
        <p:spPr>
          <a:xfrm>
            <a:off x="6908098" y="4373030"/>
            <a:ext cx="218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3 балла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="" xmlns:a16="http://schemas.microsoft.com/office/drawing/2014/main" id="{2BA7AB11-7AC6-4364-AE53-58A101EDB1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381250"/>
            <a:ext cx="7620000" cy="1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500"/>
          </a:p>
        </p:txBody>
      </p:sp>
      <p:sp>
        <p:nvSpPr>
          <p:cNvPr id="51206" name="Rectangle 8">
            <a:extLst>
              <a:ext uri="{FF2B5EF4-FFF2-40B4-BE49-F238E27FC236}">
                <a16:creationId xmlns="" xmlns:a16="http://schemas.microsoft.com/office/drawing/2014/main" id="{9B9798BF-485E-4163-BD0F-C3AF38A9F2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-161581"/>
            <a:ext cx="184731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500"/>
          </a:p>
        </p:txBody>
      </p:sp>
      <p:sp>
        <p:nvSpPr>
          <p:cNvPr id="51208" name="Прямоугольник 1">
            <a:extLst>
              <a:ext uri="{FF2B5EF4-FFF2-40B4-BE49-F238E27FC236}">
                <a16:creationId xmlns="" xmlns:a16="http://schemas.microsoft.com/office/drawing/2014/main" id="{247FEECE-6737-4D14-A9BF-B69331235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2178" y="4611688"/>
            <a:ext cx="663971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en-US" altLang="ru-RU" sz="1500" b="1">
              <a:solidFill>
                <a:srgbClr val="1F497D"/>
              </a:solidFill>
            </a:endParaRPr>
          </a:p>
        </p:txBody>
      </p:sp>
      <p:sp>
        <p:nvSpPr>
          <p:cNvPr id="51209" name="Номер слайда 2">
            <a:extLst>
              <a:ext uri="{FF2B5EF4-FFF2-40B4-BE49-F238E27FC236}">
                <a16:creationId xmlns="" xmlns:a16="http://schemas.microsoft.com/office/drawing/2014/main" id="{C2646437-B440-4CD0-AF07-0E95F7E04A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defTabSz="449263" rtl="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ern="12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9pPr>
          </a:lstStyle>
          <a:p>
            <a:pPr>
              <a:defRPr/>
            </a:pPr>
            <a:fld id="{FB668D61-FC64-48C5-AFBC-A291F7317A73}" type="slidenum">
              <a:rPr lang="ru-RU" altLang="ru-RU" smtClean="0"/>
              <a:pPr>
                <a:defRPr/>
              </a:pPr>
              <a:t>33</a:t>
            </a:fld>
            <a:endParaRPr lang="ru-RU" altLang="ru-RU">
              <a:solidFill>
                <a:srgbClr val="000000"/>
              </a:solidFill>
            </a:endParaRPr>
          </a:p>
        </p:txBody>
      </p:sp>
      <p:pic>
        <p:nvPicPr>
          <p:cNvPr id="51210" name="Рисунок 2">
            <a:extLst>
              <a:ext uri="{FF2B5EF4-FFF2-40B4-BE49-F238E27FC236}">
                <a16:creationId xmlns="" xmlns:a16="http://schemas.microsoft.com/office/drawing/2014/main" id="{8589C4B8-BFB2-4B23-A5C3-017F1E619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306" y="1867501"/>
            <a:ext cx="5139532" cy="348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1" name="Рисунок 3">
            <a:extLst>
              <a:ext uri="{FF2B5EF4-FFF2-40B4-BE49-F238E27FC236}">
                <a16:creationId xmlns="" xmlns:a16="http://schemas.microsoft.com/office/drawing/2014/main" id="{91E6B4A1-B9B1-453A-9D62-F4B0604D2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1790" y="940085"/>
            <a:ext cx="6720417" cy="677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12" name="Прямоугольник 4">
            <a:extLst>
              <a:ext uri="{FF2B5EF4-FFF2-40B4-BE49-F238E27FC236}">
                <a16:creationId xmlns="" xmlns:a16="http://schemas.microsoft.com/office/drawing/2014/main" id="{095C5237-5FF8-47A8-AB70-8AFEFFE0E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902" y="5258018"/>
            <a:ext cx="73514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600" dirty="0"/>
              <a:t>Уравнение 5 записано неверно, неверно указаны продукты реакции</a:t>
            </a:r>
            <a:endParaRPr lang="en-US" altLang="ru-RU" sz="1600" dirty="0"/>
          </a:p>
        </p:txBody>
      </p:sp>
      <p:sp>
        <p:nvSpPr>
          <p:cNvPr id="13" name="Rectangle 3">
            <a:extLst>
              <a:ext uri="{FF2B5EF4-FFF2-40B4-BE49-F238E27FC236}">
                <a16:creationId xmlns="" xmlns:a16="http://schemas.microsoft.com/office/drawing/2014/main" id="{30EE6FE3-B32B-4935-B11A-15AE7D310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239" y="0"/>
            <a:ext cx="6241521" cy="83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>
              <a:spcBef>
                <a:spcPts val="1042"/>
              </a:spcBef>
              <a:buSzPct val="100000"/>
            </a:pPr>
            <a:r>
              <a:rPr lang="ru-RU" altLang="ru-RU" sz="1667" b="1" dirty="0">
                <a:solidFill>
                  <a:srgbClr val="FFFFFF"/>
                </a:solidFill>
              </a:rPr>
              <a:t>При оценивании задания 33 эксперт должен</a:t>
            </a:r>
          </a:p>
          <a:p>
            <a:pPr algn="ctr">
              <a:spcBef>
                <a:spcPts val="1042"/>
              </a:spcBef>
              <a:buSzPct val="100000"/>
            </a:pPr>
            <a:r>
              <a:rPr lang="ru-RU" sz="2400" dirty="0">
                <a:solidFill>
                  <a:schemeClr val="accent1"/>
                </a:solidFill>
              </a:rPr>
              <a:t>Пример 33-13</a:t>
            </a:r>
            <a:endParaRPr lang="ru-RU" altLang="ru-RU" sz="2400" b="1" dirty="0">
              <a:solidFill>
                <a:srgbClr val="FFFFFF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24B10F95-41E3-4C7A-8AF4-B4F5931F7B22}"/>
              </a:ext>
            </a:extLst>
          </p:cNvPr>
          <p:cNvSpPr/>
          <p:nvPr/>
        </p:nvSpPr>
        <p:spPr>
          <a:xfrm>
            <a:off x="6300192" y="4750187"/>
            <a:ext cx="218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4 балла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>
            <a:extLst>
              <a:ext uri="{FF2B5EF4-FFF2-40B4-BE49-F238E27FC236}">
                <a16:creationId xmlns="" xmlns:a16="http://schemas.microsoft.com/office/drawing/2014/main" id="{E1EDA7B0-CC15-4F67-B31E-9B8522753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377" y="1230109"/>
            <a:ext cx="4320646" cy="4115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Прямоугольник 5">
            <a:extLst>
              <a:ext uri="{FF2B5EF4-FFF2-40B4-BE49-F238E27FC236}">
                <a16:creationId xmlns="" xmlns:a16="http://schemas.microsoft.com/office/drawing/2014/main" id="{4994628B-AE8A-40BC-AA67-25CEAF696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097" y="2235761"/>
            <a:ext cx="4541572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1500" dirty="0">
                <a:latin typeface="Arial" charset="0"/>
                <a:cs typeface="Arial Unicode MS" pitchFamily="34" charset="-128"/>
              </a:rPr>
              <a:t> Запись структурной формулы, в которой атомы углерода (входящие в состав </a:t>
            </a:r>
            <a:r>
              <a:rPr lang="ru-RU" altLang="ru-RU" sz="1500" dirty="0" err="1">
                <a:latin typeface="Arial" charset="0"/>
                <a:cs typeface="Arial Unicode MS" pitchFamily="34" charset="-128"/>
              </a:rPr>
              <a:t>карбоцикла</a:t>
            </a:r>
            <a:r>
              <a:rPr lang="ru-RU" altLang="ru-RU" sz="1500" dirty="0">
                <a:latin typeface="Arial" charset="0"/>
                <a:cs typeface="Arial Unicode MS" pitchFamily="34" charset="-128"/>
              </a:rPr>
              <a:t>) записаны около вершин </a:t>
            </a:r>
            <a:r>
              <a:rPr lang="ru-RU" altLang="ru-RU" sz="1500" dirty="0" err="1">
                <a:latin typeface="Arial" charset="0"/>
                <a:cs typeface="Arial Unicode MS" pitchFamily="34" charset="-128"/>
              </a:rPr>
              <a:t>карбоцикла</a:t>
            </a:r>
            <a:r>
              <a:rPr lang="ru-RU" altLang="ru-RU" sz="1500" dirty="0">
                <a:latin typeface="Arial" charset="0"/>
                <a:cs typeface="Arial Unicode MS" pitchFamily="34" charset="-128"/>
              </a:rPr>
              <a:t> </a:t>
            </a:r>
            <a:r>
              <a:rPr lang="ru-RU" altLang="ru-RU" sz="1500" b="1" dirty="0">
                <a:latin typeface="Arial" charset="0"/>
                <a:cs typeface="Arial Unicode MS" pitchFamily="34" charset="-128"/>
              </a:rPr>
              <a:t>считать ошибочной </a:t>
            </a:r>
            <a:r>
              <a:rPr lang="ru-RU" altLang="ru-RU" sz="1500" dirty="0">
                <a:latin typeface="Arial" charset="0"/>
                <a:cs typeface="Arial Unicode MS" pitchFamily="34" charset="-128"/>
              </a:rPr>
              <a:t>(несформированность умения использовать скелетные структурные формулы).</a:t>
            </a:r>
          </a:p>
          <a:p>
            <a:pPr>
              <a:defRPr/>
            </a:pPr>
            <a:endParaRPr lang="ru-RU" altLang="ru-RU" sz="1500" dirty="0">
              <a:latin typeface="Arial" charset="0"/>
              <a:cs typeface="Arial Unicode MS" pitchFamily="34" charset="-128"/>
            </a:endParaRPr>
          </a:p>
          <a:p>
            <a:pPr>
              <a:defRPr/>
            </a:pPr>
            <a:r>
              <a:rPr lang="ru-RU" altLang="ru-RU" sz="1500" dirty="0">
                <a:latin typeface="Arial" charset="0"/>
                <a:cs typeface="Arial Unicode MS" pitchFamily="34" charset="-128"/>
              </a:rPr>
              <a:t>Но за эту ошибку снижать только  1 балл (за первое уравнение, где использована такая запись). В записи последующих уравнений эту ошибку уже не учитывать.</a:t>
            </a:r>
          </a:p>
        </p:txBody>
      </p:sp>
      <p:graphicFrame>
        <p:nvGraphicFramePr>
          <p:cNvPr id="11" name="Object 1">
            <a:extLst>
              <a:ext uri="{FF2B5EF4-FFF2-40B4-BE49-F238E27FC236}">
                <a16:creationId xmlns="" xmlns:a16="http://schemas.microsoft.com/office/drawing/2014/main" id="{9B235700-C09C-4E62-A82A-DE42B474C1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72382303"/>
              </p:ext>
            </p:extLst>
          </p:nvPr>
        </p:nvGraphicFramePr>
        <p:xfrm>
          <a:off x="4206891" y="1078582"/>
          <a:ext cx="4541573" cy="821531"/>
        </p:xfrm>
        <a:graphic>
          <a:graphicData uri="http://schemas.openxmlformats.org/presentationml/2006/ole">
            <p:oleObj spid="_x0000_s6156" name="Document" r:id="rId4" imgW="1179566" imgH="1133415" progId="">
              <p:embed/>
            </p:oleObj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5993FC3B-E9E6-47F3-8589-E8744D298D3D}"/>
              </a:ext>
            </a:extLst>
          </p:cNvPr>
          <p:cNvSpPr/>
          <p:nvPr/>
        </p:nvSpPr>
        <p:spPr>
          <a:xfrm>
            <a:off x="5148064" y="4983986"/>
            <a:ext cx="218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2 балла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="" xmlns:a16="http://schemas.microsoft.com/office/drawing/2014/main" id="{380D7827-07A8-4DA2-8040-D00647F9A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239" y="0"/>
            <a:ext cx="6241521" cy="83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>
              <a:spcBef>
                <a:spcPts val="1042"/>
              </a:spcBef>
              <a:buSzPct val="100000"/>
            </a:pPr>
            <a:r>
              <a:rPr lang="ru-RU" altLang="ru-RU" sz="1667" b="1" dirty="0">
                <a:solidFill>
                  <a:srgbClr val="FFFFFF"/>
                </a:solidFill>
              </a:rPr>
              <a:t>При оценивании задания 33 эксперт должен</a:t>
            </a:r>
          </a:p>
          <a:p>
            <a:pPr algn="ctr">
              <a:spcBef>
                <a:spcPts val="1042"/>
              </a:spcBef>
              <a:buSzPct val="100000"/>
            </a:pPr>
            <a:r>
              <a:rPr lang="ru-RU" sz="2400" dirty="0">
                <a:solidFill>
                  <a:schemeClr val="accent1"/>
                </a:solidFill>
              </a:rPr>
              <a:t>Пример 33-14</a:t>
            </a:r>
            <a:endParaRPr lang="ru-RU" altLang="ru-RU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82143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="" xmlns:a16="http://schemas.microsoft.com/office/drawing/2014/main" id="{3FC40688-1800-4C5E-B478-A619C2D68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099344"/>
            <a:ext cx="7620000" cy="1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z="1500"/>
          </a:p>
        </p:txBody>
      </p:sp>
      <p:sp>
        <p:nvSpPr>
          <p:cNvPr id="49156" name="Номер слайда 1">
            <a:extLst>
              <a:ext uri="{FF2B5EF4-FFF2-40B4-BE49-F238E27FC236}">
                <a16:creationId xmlns="" xmlns:a16="http://schemas.microsoft.com/office/drawing/2014/main" id="{847655C1-8AE7-43F5-8375-9CC3832B55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defTabSz="449263" rtl="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ern="12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  <a:cs typeface="+mn-cs"/>
              </a:defRPr>
            </a:lvl9pPr>
          </a:lstStyle>
          <a:p>
            <a:pPr>
              <a:defRPr/>
            </a:pPr>
            <a:fld id="{FB668D61-FC64-48C5-AFBC-A291F7317A73}" type="slidenum">
              <a:rPr lang="ru-RU" altLang="ru-RU" smtClean="0"/>
              <a:pPr>
                <a:defRPr/>
              </a:pPr>
              <a:t>35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9157" name="Rectangle 8">
            <a:extLst>
              <a:ext uri="{FF2B5EF4-FFF2-40B4-BE49-F238E27FC236}">
                <a16:creationId xmlns="" xmlns:a16="http://schemas.microsoft.com/office/drawing/2014/main" id="{58F001AE-B8B4-4591-9260-E751C6C1C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1375" y="937763"/>
            <a:ext cx="184731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 sz="1500"/>
          </a:p>
        </p:txBody>
      </p:sp>
      <p:pic>
        <p:nvPicPr>
          <p:cNvPr id="49160" name="Рисунок 7">
            <a:extLst>
              <a:ext uri="{FF2B5EF4-FFF2-40B4-BE49-F238E27FC236}">
                <a16:creationId xmlns="" xmlns:a16="http://schemas.microsoft.com/office/drawing/2014/main" id="{3B4B767E-9463-42AC-AC5C-A2BBDB1FB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51917"/>
            <a:ext cx="3550708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Рисунок 8">
            <a:extLst>
              <a:ext uri="{FF2B5EF4-FFF2-40B4-BE49-F238E27FC236}">
                <a16:creationId xmlns="" xmlns:a16="http://schemas.microsoft.com/office/drawing/2014/main" id="{25AD98B9-D09F-4595-AAE8-38543340F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7972" y="1561356"/>
            <a:ext cx="3766344" cy="3761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Прямоугольник 8">
            <a:extLst>
              <a:ext uri="{FF2B5EF4-FFF2-40B4-BE49-F238E27FC236}">
                <a16:creationId xmlns="" xmlns:a16="http://schemas.microsoft.com/office/drawing/2014/main" id="{8D766E24-B25C-4826-8FEE-C0A2EA057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338" y="4777237"/>
            <a:ext cx="4265646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eaLnBrk="1" hangingPunct="1"/>
            <a:r>
              <a:rPr lang="ru-RU" altLang="ru-RU" sz="1600" dirty="0"/>
              <a:t>В всех уравнениях есть ошибка при записи структурных формул веществ</a:t>
            </a:r>
          </a:p>
          <a:p>
            <a:pPr algn="just" eaLnBrk="1" hangingPunct="1"/>
            <a:r>
              <a:rPr lang="ru-RU" altLang="ru-RU" sz="1600" dirty="0"/>
              <a:t>участников реакций. </a:t>
            </a:r>
          </a:p>
          <a:p>
            <a:pPr eaLnBrk="1" hangingPunct="1"/>
            <a:endParaRPr lang="ru-RU" altLang="ru-RU" sz="1333" b="1" dirty="0">
              <a:solidFill>
                <a:srgbClr val="1F497D"/>
              </a:solidFill>
            </a:endParaRPr>
          </a:p>
        </p:txBody>
      </p:sp>
      <p:pic>
        <p:nvPicPr>
          <p:cNvPr id="49163" name="Рисунок 3">
            <a:extLst>
              <a:ext uri="{FF2B5EF4-FFF2-40B4-BE49-F238E27FC236}">
                <a16:creationId xmlns="" xmlns:a16="http://schemas.microsoft.com/office/drawing/2014/main" id="{2C5709B5-E462-4BC2-8CF6-737B20A4F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1791" y="862540"/>
            <a:ext cx="6720417" cy="677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3">
            <a:extLst>
              <a:ext uri="{FF2B5EF4-FFF2-40B4-BE49-F238E27FC236}">
                <a16:creationId xmlns="" xmlns:a16="http://schemas.microsoft.com/office/drawing/2014/main" id="{87E5BD59-4A86-43C4-B4D2-C0B0C3ED5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239" y="0"/>
            <a:ext cx="6241521" cy="83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>
              <a:spcBef>
                <a:spcPts val="1042"/>
              </a:spcBef>
              <a:buSzPct val="100000"/>
            </a:pPr>
            <a:r>
              <a:rPr lang="ru-RU" altLang="ru-RU" sz="1667" b="1" dirty="0">
                <a:solidFill>
                  <a:srgbClr val="FFFFFF"/>
                </a:solidFill>
              </a:rPr>
              <a:t>При оценивании задания 33 эксперт должен</a:t>
            </a:r>
          </a:p>
          <a:p>
            <a:pPr algn="ctr">
              <a:spcBef>
                <a:spcPts val="1042"/>
              </a:spcBef>
              <a:buSzPct val="100000"/>
            </a:pPr>
            <a:r>
              <a:rPr lang="ru-RU" sz="2400" dirty="0">
                <a:solidFill>
                  <a:schemeClr val="accent1"/>
                </a:solidFill>
              </a:rPr>
              <a:t>Пример 33-15</a:t>
            </a:r>
            <a:endParaRPr lang="ru-RU" altLang="ru-RU" sz="2400" b="1" dirty="0">
              <a:solidFill>
                <a:srgbClr val="FFFFFF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7B3CAE47-BAB8-4E5A-A449-8AF433164315}"/>
              </a:ext>
            </a:extLst>
          </p:cNvPr>
          <p:cNvSpPr/>
          <p:nvPr/>
        </p:nvSpPr>
        <p:spPr>
          <a:xfrm>
            <a:off x="5220072" y="5288027"/>
            <a:ext cx="218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0 баллов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">
            <a:extLst>
              <a:ext uri="{FF2B5EF4-FFF2-40B4-BE49-F238E27FC236}">
                <a16:creationId xmlns="" xmlns:a16="http://schemas.microsoft.com/office/drawing/2014/main" id="{895B7D30-0230-4388-8492-968F46F8E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736" y="2353444"/>
            <a:ext cx="5400675" cy="64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buSzPct val="100000"/>
            </a:pPr>
            <a:r>
              <a:rPr lang="ru-RU" altLang="ru-RU" sz="3600" i="1" dirty="0">
                <a:solidFill>
                  <a:srgbClr val="000000"/>
                </a:solidFill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B12AFC25-B5B8-46E3-86A1-0C1027FB228D}"/>
              </a:ext>
            </a:extLst>
          </p:cNvPr>
          <p:cNvSpPr/>
          <p:nvPr/>
        </p:nvSpPr>
        <p:spPr>
          <a:xfrm>
            <a:off x="971600" y="0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000000"/>
              </a:buClr>
              <a:buSzPct val="100000"/>
            </a:pPr>
            <a:r>
              <a:rPr lang="ru-RU" altLang="ru-RU" b="1" dirty="0">
                <a:solidFill>
                  <a:srgbClr val="003300"/>
                </a:solidFill>
              </a:rPr>
              <a:t>Выдержки из «Памятки для эксперта, проверяющего развёрнутые ответы на задания с порядковыми номерами 32–33 по химии»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="" xmlns:a16="http://schemas.microsoft.com/office/drawing/2014/main" id="{3C669F13-F6B0-4439-90E1-683C6F274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1416844"/>
            <a:ext cx="7080250" cy="3235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667" b="1" i="1" dirty="0"/>
              <a:t>Каждый из четырёх элементов ответа считать верным если:</a:t>
            </a:r>
            <a:endParaRPr lang="en-US" altLang="ru-RU" sz="1667" b="1" i="1" dirty="0"/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667" b="1" i="1" dirty="0"/>
          </a:p>
          <a:p>
            <a:pPr eaLnBrk="1" hangingPunct="1">
              <a:buClr>
                <a:srgbClr val="000000"/>
              </a:buClr>
              <a:buSzPct val="100000"/>
              <a:buFontTx/>
              <a:buChar char="-"/>
            </a:pPr>
            <a:r>
              <a:rPr lang="ru-RU" altLang="ru-RU" sz="1667" dirty="0"/>
              <a:t>правильно записаны все формулы веществ − участников реакции;</a:t>
            </a:r>
            <a:endParaRPr lang="en-US" altLang="ru-RU" sz="1667" dirty="0"/>
          </a:p>
          <a:p>
            <a:pPr eaLnBrk="1" hangingPunct="1">
              <a:buClr>
                <a:srgbClr val="000000"/>
              </a:buClr>
              <a:buSzPct val="100000"/>
            </a:pPr>
            <a:endParaRPr lang="ru-RU" altLang="ru-RU" sz="667" dirty="0"/>
          </a:p>
          <a:p>
            <a:pPr eaLnBrk="1" hangingPunct="1">
              <a:buClr>
                <a:srgbClr val="000000"/>
              </a:buClr>
              <a:buSzPct val="100000"/>
              <a:buFontTx/>
              <a:buChar char="-"/>
            </a:pPr>
            <a:r>
              <a:rPr lang="ru-RU" altLang="ru-RU" sz="1667" dirty="0"/>
              <a:t>указаны все коэффициенты (допустимо использование дробных и удвоенных коэффициентов);</a:t>
            </a:r>
            <a:endParaRPr lang="en-US" altLang="ru-RU" sz="1667" dirty="0"/>
          </a:p>
          <a:p>
            <a:pPr eaLnBrk="1" hangingPunct="1">
              <a:buClr>
                <a:srgbClr val="000000"/>
              </a:buClr>
              <a:buSzPct val="100000"/>
            </a:pPr>
            <a:endParaRPr lang="ru-RU" altLang="ru-RU" sz="1667" i="1" dirty="0"/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667" i="1" dirty="0"/>
              <a:t>Примечание</a:t>
            </a:r>
            <a:r>
              <a:rPr lang="ru-RU" altLang="ru-RU" sz="1667" dirty="0"/>
              <a:t>. При составлении уравнения реакции экзаменуемый </a:t>
            </a:r>
            <a:r>
              <a:rPr lang="ru-RU" altLang="ru-RU" sz="1667" b="1" dirty="0"/>
              <a:t>может: </a:t>
            </a:r>
            <a:endParaRPr lang="ru-RU" altLang="ru-RU" sz="1667" dirty="0"/>
          </a:p>
          <a:p>
            <a:pPr eaLnBrk="1" hangingPunct="1">
              <a:buClr>
                <a:srgbClr val="000000"/>
              </a:buClr>
              <a:buSzPct val="100000"/>
              <a:buFontTx/>
              <a:buChar char="-"/>
            </a:pPr>
            <a:r>
              <a:rPr lang="ru-RU" altLang="ru-RU" sz="1667" b="1" u="sng" dirty="0"/>
              <a:t>не указывать</a:t>
            </a:r>
            <a:r>
              <a:rPr lang="ru-RU" altLang="ru-RU" sz="1667" dirty="0"/>
              <a:t> условие ее проведения (прокаливание, катализатор), так как они указаны в условии задания;</a:t>
            </a:r>
            <a:endParaRPr lang="en-US" altLang="ru-RU" sz="1667" dirty="0"/>
          </a:p>
          <a:p>
            <a:pPr eaLnBrk="1" hangingPunct="1">
              <a:buClr>
                <a:srgbClr val="000000"/>
              </a:buClr>
              <a:buSzPct val="100000"/>
            </a:pPr>
            <a:endParaRPr lang="ru-RU" altLang="ru-RU" sz="750" b="1" u="sng" dirty="0"/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667" b="1" u="sng" dirty="0"/>
              <a:t>- не использовать</a:t>
            </a:r>
            <a:r>
              <a:rPr lang="ru-RU" altLang="ru-RU" sz="1667" dirty="0"/>
              <a:t> обозначения осадка «↓» или газа «↑» </a:t>
            </a:r>
          </a:p>
        </p:txBody>
      </p:sp>
    </p:spTree>
    <p:extLst>
      <p:ext uri="{BB962C8B-B14F-4D97-AF65-F5344CB8AC3E}">
        <p14:creationId xmlns:p14="http://schemas.microsoft.com/office/powerpoint/2010/main" xmlns="" val="915950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Задание 32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="" xmlns:a16="http://schemas.microsoft.com/office/drawing/2014/main" id="{76CC649D-F011-4A80-8CA9-DE758CC72A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71260937"/>
              </p:ext>
            </p:extLst>
          </p:nvPr>
        </p:nvGraphicFramePr>
        <p:xfrm>
          <a:off x="1556395" y="1950690"/>
          <a:ext cx="5967933" cy="368112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288895">
                  <a:extLst>
                    <a:ext uri="{9D8B030D-6E8A-4147-A177-3AD203B41FA5}">
                      <a16:colId xmlns="" xmlns:a16="http://schemas.microsoft.com/office/drawing/2014/main" val="642299453"/>
                    </a:ext>
                  </a:extLst>
                </a:gridCol>
                <a:gridCol w="679038">
                  <a:extLst>
                    <a:ext uri="{9D8B030D-6E8A-4147-A177-3AD203B41FA5}">
                      <a16:colId xmlns="" xmlns:a16="http://schemas.microsoft.com/office/drawing/2014/main" val="1977282811"/>
                    </a:ext>
                  </a:extLst>
                </a:gridCol>
              </a:tblGrid>
              <a:tr h="6888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верного ответа и указания по оцениванию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(допускаются иные формулировки ответа, не искажающие его смысла)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29205889"/>
                  </a:ext>
                </a:extLst>
              </a:tr>
              <a:tr h="16225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 ответа: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 включает в себя четыре уравнения возможных реакций, соответствующих описанным превращениям: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1) Na</a:t>
                      </a:r>
                      <a:r>
                        <a:rPr lang="it-IT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it-IT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+ 2HCl = 2NaCl + CO</a:t>
                      </a:r>
                      <a:r>
                        <a:rPr lang="it-IT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↑ + H</a:t>
                      </a:r>
                      <a:r>
                        <a:rPr lang="it-IT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2) 2NaCl +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it-IT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  =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2NaOH + H</a:t>
                      </a:r>
                      <a:r>
                        <a:rPr lang="it-IT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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+ Cl</a:t>
                      </a:r>
                      <a:r>
                        <a:rPr lang="it-IT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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3) H</a:t>
                      </a:r>
                      <a:r>
                        <a:rPr lang="it-IT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+ CuO = Cu + H</a:t>
                      </a:r>
                      <a:r>
                        <a:rPr lang="it-IT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4) Cu + 2FeCl</a:t>
                      </a:r>
                      <a:r>
                        <a:rPr lang="it-IT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= 2FeCl</a:t>
                      </a:r>
                      <a:r>
                        <a:rPr lang="it-IT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+ CuCl</a:t>
                      </a:r>
                      <a:r>
                        <a:rPr lang="it-IT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57761355"/>
                  </a:ext>
                </a:extLst>
              </a:tr>
              <a:tr h="2219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 записаны четыре уравнения реакций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3785663"/>
                  </a:ext>
                </a:extLst>
              </a:tr>
              <a:tr h="2219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 записаны три уравнения реакций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51053384"/>
                  </a:ext>
                </a:extLst>
              </a:tr>
              <a:tr h="2219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 записаны два уравнения реакций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32075823"/>
                  </a:ext>
                </a:extLst>
              </a:tr>
              <a:tr h="2219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 записано одно уравнение реакции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01662657"/>
                  </a:ext>
                </a:extLst>
              </a:tr>
              <a:tr h="2219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 уравнения реакций записаны неверно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4577240"/>
                  </a:ext>
                </a:extLst>
              </a:tr>
              <a:tr h="2219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58313002"/>
                  </a:ext>
                </a:extLst>
              </a:tr>
            </a:tbl>
          </a:graphicData>
        </a:graphic>
      </p:graphicFrame>
      <p:sp>
        <p:nvSpPr>
          <p:cNvPr id="16" name="Rectangle 12">
            <a:extLst>
              <a:ext uri="{FF2B5EF4-FFF2-40B4-BE49-F238E27FC236}">
                <a16:creationId xmlns="" xmlns:a16="http://schemas.microsoft.com/office/drawing/2014/main" id="{C03C3396-5466-4E94-B335-5034B5973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441" y="940458"/>
            <a:ext cx="7714167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Соляную кислоту нейтрализовали карбонатом натрия. Полученный раствор подвергли электролизу. Газ, выделившийся на катоде, пропустили при нагревании над оксидом меди(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Образовавшееся твёрдое вещество добавили к горячему раствору хлорида железа(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при этом </a:t>
            </a: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наблюдали растворение вещества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Напишите уравнения четырёх описанных реакций.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3">
            <a:extLst>
              <a:ext uri="{FF2B5EF4-FFF2-40B4-BE49-F238E27FC236}">
                <a16:creationId xmlns="" xmlns:a16="http://schemas.microsoft.com/office/drawing/2014/main" id="{602871CD-F67A-4AEE-B5BD-F8EFA53A9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3525" y="1895475"/>
            <a:ext cx="771416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Пример 32-1</a:t>
            </a:r>
          </a:p>
        </p:txBody>
      </p:sp>
      <p:sp>
        <p:nvSpPr>
          <p:cNvPr id="10" name="Rectangle 13">
            <a:extLst>
              <a:ext uri="{FF2B5EF4-FFF2-40B4-BE49-F238E27FC236}">
                <a16:creationId xmlns="" xmlns:a16="http://schemas.microsoft.com/office/drawing/2014/main" id="{EF963D2C-64A4-4704-90C5-4CFCBB7E6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ADFDB531-839C-416A-8C99-E037F0C88365}"/>
              </a:ext>
            </a:extLst>
          </p:cNvPr>
          <p:cNvSpPr/>
          <p:nvPr/>
        </p:nvSpPr>
        <p:spPr>
          <a:xfrm>
            <a:off x="6805719" y="4748545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1 балл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2203A48-5126-4953-8B09-47670021D6E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1342130"/>
            <a:ext cx="4824536" cy="2031723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48C3F4E6-F573-4BD5-A28F-D834D2D309A8}"/>
              </a:ext>
            </a:extLst>
          </p:cNvPr>
          <p:cNvSpPr/>
          <p:nvPr/>
        </p:nvSpPr>
        <p:spPr>
          <a:xfrm>
            <a:off x="466072" y="3732882"/>
            <a:ext cx="7994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/>
              <a:t>Неверно записаны уравнения 2 - 4</a:t>
            </a:r>
          </a:p>
        </p:txBody>
      </p:sp>
    </p:spTree>
    <p:extLst>
      <p:ext uri="{BB962C8B-B14F-4D97-AF65-F5344CB8AC3E}">
        <p14:creationId xmlns:p14="http://schemas.microsoft.com/office/powerpoint/2010/main" xmlns="" val="3512542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Пример 32-2</a:t>
            </a:r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="" xmlns:a16="http://schemas.microsoft.com/office/drawing/2014/main" id="{DE55B9D7-8B1E-4760-9F2E-EE71D32EFE9A}"/>
              </a:ext>
            </a:extLst>
          </p:cNvPr>
          <p:cNvSpPr/>
          <p:nvPr/>
        </p:nvSpPr>
        <p:spPr>
          <a:xfrm>
            <a:off x="1301750" y="7404100"/>
            <a:ext cx="2621280" cy="387350"/>
          </a:xfrm>
          <a:custGeom>
            <a:avLst/>
            <a:gdLst>
              <a:gd name="connsiteX0" fmla="*/ 44450 w 2621444"/>
              <a:gd name="connsiteY0" fmla="*/ 50800 h 387350"/>
              <a:gd name="connsiteX1" fmla="*/ 76200 w 2621444"/>
              <a:gd name="connsiteY1" fmla="*/ 25400 h 387350"/>
              <a:gd name="connsiteX2" fmla="*/ 114300 w 2621444"/>
              <a:gd name="connsiteY2" fmla="*/ 0 h 387350"/>
              <a:gd name="connsiteX3" fmla="*/ 1238250 w 2621444"/>
              <a:gd name="connsiteY3" fmla="*/ 6350 h 387350"/>
              <a:gd name="connsiteX4" fmla="*/ 1549400 w 2621444"/>
              <a:gd name="connsiteY4" fmla="*/ 19050 h 387350"/>
              <a:gd name="connsiteX5" fmla="*/ 2432050 w 2621444"/>
              <a:gd name="connsiteY5" fmla="*/ 38100 h 387350"/>
              <a:gd name="connsiteX6" fmla="*/ 2451100 w 2621444"/>
              <a:gd name="connsiteY6" fmla="*/ 44450 h 387350"/>
              <a:gd name="connsiteX7" fmla="*/ 2482850 w 2621444"/>
              <a:gd name="connsiteY7" fmla="*/ 50800 h 387350"/>
              <a:gd name="connsiteX8" fmla="*/ 2508250 w 2621444"/>
              <a:gd name="connsiteY8" fmla="*/ 57150 h 387350"/>
              <a:gd name="connsiteX9" fmla="*/ 2527300 w 2621444"/>
              <a:gd name="connsiteY9" fmla="*/ 69850 h 387350"/>
              <a:gd name="connsiteX10" fmla="*/ 2590800 w 2621444"/>
              <a:gd name="connsiteY10" fmla="*/ 82550 h 387350"/>
              <a:gd name="connsiteX11" fmla="*/ 2609850 w 2621444"/>
              <a:gd name="connsiteY11" fmla="*/ 88900 h 387350"/>
              <a:gd name="connsiteX12" fmla="*/ 2609850 w 2621444"/>
              <a:gd name="connsiteY12" fmla="*/ 241300 h 387350"/>
              <a:gd name="connsiteX13" fmla="*/ 2603500 w 2621444"/>
              <a:gd name="connsiteY13" fmla="*/ 266700 h 387350"/>
              <a:gd name="connsiteX14" fmla="*/ 2597150 w 2621444"/>
              <a:gd name="connsiteY14" fmla="*/ 298450 h 387350"/>
              <a:gd name="connsiteX15" fmla="*/ 2552700 w 2621444"/>
              <a:gd name="connsiteY15" fmla="*/ 355600 h 387350"/>
              <a:gd name="connsiteX16" fmla="*/ 2514600 w 2621444"/>
              <a:gd name="connsiteY16" fmla="*/ 374650 h 387350"/>
              <a:gd name="connsiteX17" fmla="*/ 2489200 w 2621444"/>
              <a:gd name="connsiteY17" fmla="*/ 387350 h 387350"/>
              <a:gd name="connsiteX18" fmla="*/ 2286000 w 2621444"/>
              <a:gd name="connsiteY18" fmla="*/ 374650 h 387350"/>
              <a:gd name="connsiteX19" fmla="*/ 2241550 w 2621444"/>
              <a:gd name="connsiteY19" fmla="*/ 355600 h 387350"/>
              <a:gd name="connsiteX20" fmla="*/ 2190750 w 2621444"/>
              <a:gd name="connsiteY20" fmla="*/ 349250 h 387350"/>
              <a:gd name="connsiteX21" fmla="*/ 2146300 w 2621444"/>
              <a:gd name="connsiteY21" fmla="*/ 330200 h 387350"/>
              <a:gd name="connsiteX22" fmla="*/ 2089150 w 2621444"/>
              <a:gd name="connsiteY22" fmla="*/ 323850 h 387350"/>
              <a:gd name="connsiteX23" fmla="*/ 1879600 w 2621444"/>
              <a:gd name="connsiteY23" fmla="*/ 330200 h 387350"/>
              <a:gd name="connsiteX24" fmla="*/ 1778000 w 2621444"/>
              <a:gd name="connsiteY24" fmla="*/ 349250 h 387350"/>
              <a:gd name="connsiteX25" fmla="*/ 1695450 w 2621444"/>
              <a:gd name="connsiteY25" fmla="*/ 368300 h 387350"/>
              <a:gd name="connsiteX26" fmla="*/ 1079500 w 2621444"/>
              <a:gd name="connsiteY26" fmla="*/ 361950 h 387350"/>
              <a:gd name="connsiteX27" fmla="*/ 1035050 w 2621444"/>
              <a:gd name="connsiteY27" fmla="*/ 355600 h 387350"/>
              <a:gd name="connsiteX28" fmla="*/ 869950 w 2621444"/>
              <a:gd name="connsiteY28" fmla="*/ 342900 h 387350"/>
              <a:gd name="connsiteX29" fmla="*/ 50800 w 2621444"/>
              <a:gd name="connsiteY29" fmla="*/ 336550 h 387350"/>
              <a:gd name="connsiteX30" fmla="*/ 12700 w 2621444"/>
              <a:gd name="connsiteY30" fmla="*/ 317500 h 387350"/>
              <a:gd name="connsiteX31" fmla="*/ 0 w 2621444"/>
              <a:gd name="connsiteY31" fmla="*/ 298450 h 387350"/>
              <a:gd name="connsiteX32" fmla="*/ 12700 w 2621444"/>
              <a:gd name="connsiteY32" fmla="*/ 139700 h 387350"/>
              <a:gd name="connsiteX33" fmla="*/ 25400 w 2621444"/>
              <a:gd name="connsiteY33" fmla="*/ 101600 h 387350"/>
              <a:gd name="connsiteX34" fmla="*/ 31750 w 2621444"/>
              <a:gd name="connsiteY34" fmla="*/ 82550 h 387350"/>
              <a:gd name="connsiteX35" fmla="*/ 38100 w 2621444"/>
              <a:gd name="connsiteY35" fmla="*/ 57150 h 387350"/>
              <a:gd name="connsiteX36" fmla="*/ 44450 w 2621444"/>
              <a:gd name="connsiteY36" fmla="*/ 50800 h 38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621444" h="387350">
                <a:moveTo>
                  <a:pt x="44450" y="50800"/>
                </a:moveTo>
                <a:cubicBezTo>
                  <a:pt x="50800" y="45508"/>
                  <a:pt x="65239" y="33372"/>
                  <a:pt x="76200" y="25400"/>
                </a:cubicBezTo>
                <a:cubicBezTo>
                  <a:pt x="88544" y="16422"/>
                  <a:pt x="114300" y="0"/>
                  <a:pt x="114300" y="0"/>
                </a:cubicBezTo>
                <a:lnTo>
                  <a:pt x="1238250" y="6350"/>
                </a:lnTo>
                <a:cubicBezTo>
                  <a:pt x="1325485" y="7197"/>
                  <a:pt x="1457172" y="14439"/>
                  <a:pt x="1549400" y="19050"/>
                </a:cubicBezTo>
                <a:cubicBezTo>
                  <a:pt x="1867122" y="72004"/>
                  <a:pt x="1532995" y="18268"/>
                  <a:pt x="2432050" y="38100"/>
                </a:cubicBezTo>
                <a:cubicBezTo>
                  <a:pt x="2438742" y="38248"/>
                  <a:pt x="2444606" y="42827"/>
                  <a:pt x="2451100" y="44450"/>
                </a:cubicBezTo>
                <a:cubicBezTo>
                  <a:pt x="2461571" y="47068"/>
                  <a:pt x="2472314" y="48459"/>
                  <a:pt x="2482850" y="50800"/>
                </a:cubicBezTo>
                <a:cubicBezTo>
                  <a:pt x="2491369" y="52693"/>
                  <a:pt x="2499783" y="55033"/>
                  <a:pt x="2508250" y="57150"/>
                </a:cubicBezTo>
                <a:cubicBezTo>
                  <a:pt x="2514600" y="61383"/>
                  <a:pt x="2520285" y="66844"/>
                  <a:pt x="2527300" y="69850"/>
                </a:cubicBezTo>
                <a:cubicBezTo>
                  <a:pt x="2540925" y="75689"/>
                  <a:pt x="2579891" y="80126"/>
                  <a:pt x="2590800" y="82550"/>
                </a:cubicBezTo>
                <a:cubicBezTo>
                  <a:pt x="2597334" y="84002"/>
                  <a:pt x="2603500" y="86783"/>
                  <a:pt x="2609850" y="88900"/>
                </a:cubicBezTo>
                <a:cubicBezTo>
                  <a:pt x="2629722" y="148517"/>
                  <a:pt x="2620175" y="112235"/>
                  <a:pt x="2609850" y="241300"/>
                </a:cubicBezTo>
                <a:cubicBezTo>
                  <a:pt x="2609154" y="249999"/>
                  <a:pt x="2605393" y="258181"/>
                  <a:pt x="2603500" y="266700"/>
                </a:cubicBezTo>
                <a:cubicBezTo>
                  <a:pt x="2601159" y="277236"/>
                  <a:pt x="2601616" y="288624"/>
                  <a:pt x="2597150" y="298450"/>
                </a:cubicBezTo>
                <a:cubicBezTo>
                  <a:pt x="2588516" y="317446"/>
                  <a:pt x="2569748" y="341393"/>
                  <a:pt x="2552700" y="355600"/>
                </a:cubicBezTo>
                <a:cubicBezTo>
                  <a:pt x="2531165" y="373546"/>
                  <a:pt x="2538185" y="364542"/>
                  <a:pt x="2514600" y="374650"/>
                </a:cubicBezTo>
                <a:cubicBezTo>
                  <a:pt x="2505899" y="378379"/>
                  <a:pt x="2497667" y="383117"/>
                  <a:pt x="2489200" y="387350"/>
                </a:cubicBezTo>
                <a:cubicBezTo>
                  <a:pt x="2442048" y="385385"/>
                  <a:pt x="2346204" y="385596"/>
                  <a:pt x="2286000" y="374650"/>
                </a:cubicBezTo>
                <a:cubicBezTo>
                  <a:pt x="2238882" y="366083"/>
                  <a:pt x="2299931" y="370195"/>
                  <a:pt x="2241550" y="355600"/>
                </a:cubicBezTo>
                <a:cubicBezTo>
                  <a:pt x="2224994" y="351461"/>
                  <a:pt x="2207683" y="351367"/>
                  <a:pt x="2190750" y="349250"/>
                </a:cubicBezTo>
                <a:cubicBezTo>
                  <a:pt x="2175933" y="342900"/>
                  <a:pt x="2161939" y="334110"/>
                  <a:pt x="2146300" y="330200"/>
                </a:cubicBezTo>
                <a:cubicBezTo>
                  <a:pt x="2127705" y="325551"/>
                  <a:pt x="2108317" y="323850"/>
                  <a:pt x="2089150" y="323850"/>
                </a:cubicBezTo>
                <a:cubicBezTo>
                  <a:pt x="2019268" y="323850"/>
                  <a:pt x="1949450" y="328083"/>
                  <a:pt x="1879600" y="330200"/>
                </a:cubicBezTo>
                <a:cubicBezTo>
                  <a:pt x="1812244" y="347039"/>
                  <a:pt x="1846120" y="340735"/>
                  <a:pt x="1778000" y="349250"/>
                </a:cubicBezTo>
                <a:cubicBezTo>
                  <a:pt x="1725701" y="366683"/>
                  <a:pt x="1753152" y="360057"/>
                  <a:pt x="1695450" y="368300"/>
                </a:cubicBezTo>
                <a:lnTo>
                  <a:pt x="1079500" y="361950"/>
                </a:lnTo>
                <a:cubicBezTo>
                  <a:pt x="1064536" y="361662"/>
                  <a:pt x="1049902" y="357456"/>
                  <a:pt x="1035050" y="355600"/>
                </a:cubicBezTo>
                <a:cubicBezTo>
                  <a:pt x="981075" y="348853"/>
                  <a:pt x="923692" y="343636"/>
                  <a:pt x="869950" y="342900"/>
                </a:cubicBezTo>
                <a:lnTo>
                  <a:pt x="50800" y="336550"/>
                </a:lnTo>
                <a:cubicBezTo>
                  <a:pt x="35306" y="331385"/>
                  <a:pt x="25010" y="329810"/>
                  <a:pt x="12700" y="317500"/>
                </a:cubicBezTo>
                <a:cubicBezTo>
                  <a:pt x="7304" y="312104"/>
                  <a:pt x="4233" y="304800"/>
                  <a:pt x="0" y="298450"/>
                </a:cubicBezTo>
                <a:cubicBezTo>
                  <a:pt x="1175" y="278480"/>
                  <a:pt x="4804" y="176550"/>
                  <a:pt x="12700" y="139700"/>
                </a:cubicBezTo>
                <a:cubicBezTo>
                  <a:pt x="15505" y="126610"/>
                  <a:pt x="21167" y="114300"/>
                  <a:pt x="25400" y="101600"/>
                </a:cubicBezTo>
                <a:cubicBezTo>
                  <a:pt x="27517" y="95250"/>
                  <a:pt x="30127" y="89044"/>
                  <a:pt x="31750" y="82550"/>
                </a:cubicBezTo>
                <a:cubicBezTo>
                  <a:pt x="33867" y="74083"/>
                  <a:pt x="34197" y="64956"/>
                  <a:pt x="38100" y="57150"/>
                </a:cubicBezTo>
                <a:cubicBezTo>
                  <a:pt x="39047" y="55257"/>
                  <a:pt x="38100" y="56092"/>
                  <a:pt x="44450" y="50800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="" xmlns:a16="http://schemas.microsoft.com/office/drawing/2014/main" id="{7E4B05A8-4FD3-4666-9B37-9FF27E36A129}"/>
              </a:ext>
            </a:extLst>
          </p:cNvPr>
          <p:cNvSpPr/>
          <p:nvPr/>
        </p:nvSpPr>
        <p:spPr>
          <a:xfrm>
            <a:off x="3142615" y="7759700"/>
            <a:ext cx="977900" cy="482600"/>
          </a:xfrm>
          <a:custGeom>
            <a:avLst/>
            <a:gdLst>
              <a:gd name="connsiteX0" fmla="*/ 18 w 977918"/>
              <a:gd name="connsiteY0" fmla="*/ 114300 h 483212"/>
              <a:gd name="connsiteX1" fmla="*/ 57168 w 977918"/>
              <a:gd name="connsiteY1" fmla="*/ 82550 h 483212"/>
              <a:gd name="connsiteX2" fmla="*/ 76218 w 977918"/>
              <a:gd name="connsiteY2" fmla="*/ 63500 h 483212"/>
              <a:gd name="connsiteX3" fmla="*/ 133368 w 977918"/>
              <a:gd name="connsiteY3" fmla="*/ 31750 h 483212"/>
              <a:gd name="connsiteX4" fmla="*/ 158768 w 977918"/>
              <a:gd name="connsiteY4" fmla="*/ 12700 h 483212"/>
              <a:gd name="connsiteX5" fmla="*/ 196868 w 977918"/>
              <a:gd name="connsiteY5" fmla="*/ 0 h 483212"/>
              <a:gd name="connsiteX6" fmla="*/ 812818 w 977918"/>
              <a:gd name="connsiteY6" fmla="*/ 6350 h 483212"/>
              <a:gd name="connsiteX7" fmla="*/ 831868 w 977918"/>
              <a:gd name="connsiteY7" fmla="*/ 12700 h 483212"/>
              <a:gd name="connsiteX8" fmla="*/ 876318 w 977918"/>
              <a:gd name="connsiteY8" fmla="*/ 44450 h 483212"/>
              <a:gd name="connsiteX9" fmla="*/ 914418 w 977918"/>
              <a:gd name="connsiteY9" fmla="*/ 69850 h 483212"/>
              <a:gd name="connsiteX10" fmla="*/ 952518 w 977918"/>
              <a:gd name="connsiteY10" fmla="*/ 107950 h 483212"/>
              <a:gd name="connsiteX11" fmla="*/ 965218 w 977918"/>
              <a:gd name="connsiteY11" fmla="*/ 146050 h 483212"/>
              <a:gd name="connsiteX12" fmla="*/ 971568 w 977918"/>
              <a:gd name="connsiteY12" fmla="*/ 165100 h 483212"/>
              <a:gd name="connsiteX13" fmla="*/ 977918 w 977918"/>
              <a:gd name="connsiteY13" fmla="*/ 196850 h 483212"/>
              <a:gd name="connsiteX14" fmla="*/ 971568 w 977918"/>
              <a:gd name="connsiteY14" fmla="*/ 323850 h 483212"/>
              <a:gd name="connsiteX15" fmla="*/ 965218 w 977918"/>
              <a:gd name="connsiteY15" fmla="*/ 342900 h 483212"/>
              <a:gd name="connsiteX16" fmla="*/ 901718 w 977918"/>
              <a:gd name="connsiteY16" fmla="*/ 406400 h 483212"/>
              <a:gd name="connsiteX17" fmla="*/ 838218 w 977918"/>
              <a:gd name="connsiteY17" fmla="*/ 438150 h 483212"/>
              <a:gd name="connsiteX18" fmla="*/ 800118 w 977918"/>
              <a:gd name="connsiteY18" fmla="*/ 444500 h 483212"/>
              <a:gd name="connsiteX19" fmla="*/ 247668 w 977918"/>
              <a:gd name="connsiteY19" fmla="*/ 450850 h 483212"/>
              <a:gd name="connsiteX20" fmla="*/ 171468 w 977918"/>
              <a:gd name="connsiteY20" fmla="*/ 444500 h 483212"/>
              <a:gd name="connsiteX21" fmla="*/ 152418 w 977918"/>
              <a:gd name="connsiteY21" fmla="*/ 431800 h 483212"/>
              <a:gd name="connsiteX22" fmla="*/ 127018 w 977918"/>
              <a:gd name="connsiteY22" fmla="*/ 425450 h 483212"/>
              <a:gd name="connsiteX23" fmla="*/ 114318 w 977918"/>
              <a:gd name="connsiteY23" fmla="*/ 400050 h 483212"/>
              <a:gd name="connsiteX24" fmla="*/ 107968 w 977918"/>
              <a:gd name="connsiteY24" fmla="*/ 368300 h 483212"/>
              <a:gd name="connsiteX25" fmla="*/ 101618 w 977918"/>
              <a:gd name="connsiteY25" fmla="*/ 317500 h 483212"/>
              <a:gd name="connsiteX26" fmla="*/ 95268 w 977918"/>
              <a:gd name="connsiteY26" fmla="*/ 298450 h 483212"/>
              <a:gd name="connsiteX27" fmla="*/ 88918 w 977918"/>
              <a:gd name="connsiteY27" fmla="*/ 266700 h 483212"/>
              <a:gd name="connsiteX28" fmla="*/ 69868 w 977918"/>
              <a:gd name="connsiteY28" fmla="*/ 228600 h 483212"/>
              <a:gd name="connsiteX29" fmla="*/ 57168 w 977918"/>
              <a:gd name="connsiteY29" fmla="*/ 171450 h 483212"/>
              <a:gd name="connsiteX30" fmla="*/ 50818 w 977918"/>
              <a:gd name="connsiteY30" fmla="*/ 152400 h 483212"/>
              <a:gd name="connsiteX31" fmla="*/ 18 w 977918"/>
              <a:gd name="connsiteY31" fmla="*/ 114300 h 483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77918" h="483212">
                <a:moveTo>
                  <a:pt x="18" y="114300"/>
                </a:moveTo>
                <a:cubicBezTo>
                  <a:pt x="1076" y="102658"/>
                  <a:pt x="41736" y="95410"/>
                  <a:pt x="57168" y="82550"/>
                </a:cubicBezTo>
                <a:cubicBezTo>
                  <a:pt x="64067" y="76801"/>
                  <a:pt x="69129" y="69013"/>
                  <a:pt x="76218" y="63500"/>
                </a:cubicBezTo>
                <a:cubicBezTo>
                  <a:pt x="108970" y="38026"/>
                  <a:pt x="104625" y="41331"/>
                  <a:pt x="133368" y="31750"/>
                </a:cubicBezTo>
                <a:cubicBezTo>
                  <a:pt x="141835" y="25400"/>
                  <a:pt x="149302" y="17433"/>
                  <a:pt x="158768" y="12700"/>
                </a:cubicBezTo>
                <a:cubicBezTo>
                  <a:pt x="170742" y="6713"/>
                  <a:pt x="196868" y="0"/>
                  <a:pt x="196868" y="0"/>
                </a:cubicBezTo>
                <a:lnTo>
                  <a:pt x="812818" y="6350"/>
                </a:lnTo>
                <a:cubicBezTo>
                  <a:pt x="819510" y="6484"/>
                  <a:pt x="825881" y="9707"/>
                  <a:pt x="831868" y="12700"/>
                </a:cubicBezTo>
                <a:cubicBezTo>
                  <a:pt x="842190" y="17861"/>
                  <a:pt x="869127" y="39416"/>
                  <a:pt x="876318" y="44450"/>
                </a:cubicBezTo>
                <a:cubicBezTo>
                  <a:pt x="888822" y="53203"/>
                  <a:pt x="903625" y="59057"/>
                  <a:pt x="914418" y="69850"/>
                </a:cubicBezTo>
                <a:lnTo>
                  <a:pt x="952518" y="107950"/>
                </a:lnTo>
                <a:lnTo>
                  <a:pt x="965218" y="146050"/>
                </a:lnTo>
                <a:cubicBezTo>
                  <a:pt x="967335" y="152400"/>
                  <a:pt x="970255" y="158536"/>
                  <a:pt x="971568" y="165100"/>
                </a:cubicBezTo>
                <a:lnTo>
                  <a:pt x="977918" y="196850"/>
                </a:lnTo>
                <a:cubicBezTo>
                  <a:pt x="975801" y="239183"/>
                  <a:pt x="975240" y="281623"/>
                  <a:pt x="971568" y="323850"/>
                </a:cubicBezTo>
                <a:cubicBezTo>
                  <a:pt x="970988" y="330518"/>
                  <a:pt x="968469" y="337049"/>
                  <a:pt x="965218" y="342900"/>
                </a:cubicBezTo>
                <a:cubicBezTo>
                  <a:pt x="936996" y="393700"/>
                  <a:pt x="946874" y="372533"/>
                  <a:pt x="901718" y="406400"/>
                </a:cubicBezTo>
                <a:cubicBezTo>
                  <a:pt x="876482" y="425327"/>
                  <a:pt x="872604" y="432419"/>
                  <a:pt x="838218" y="438150"/>
                </a:cubicBezTo>
                <a:lnTo>
                  <a:pt x="800118" y="444500"/>
                </a:lnTo>
                <a:cubicBezTo>
                  <a:pt x="607957" y="521365"/>
                  <a:pt x="768295" y="461927"/>
                  <a:pt x="247668" y="450850"/>
                </a:cubicBezTo>
                <a:cubicBezTo>
                  <a:pt x="222186" y="450308"/>
                  <a:pt x="196868" y="446617"/>
                  <a:pt x="171468" y="444500"/>
                </a:cubicBezTo>
                <a:cubicBezTo>
                  <a:pt x="165118" y="440267"/>
                  <a:pt x="159433" y="434806"/>
                  <a:pt x="152418" y="431800"/>
                </a:cubicBezTo>
                <a:cubicBezTo>
                  <a:pt x="144396" y="428362"/>
                  <a:pt x="133722" y="431037"/>
                  <a:pt x="127018" y="425450"/>
                </a:cubicBezTo>
                <a:cubicBezTo>
                  <a:pt x="119746" y="419390"/>
                  <a:pt x="118551" y="408517"/>
                  <a:pt x="114318" y="400050"/>
                </a:cubicBezTo>
                <a:cubicBezTo>
                  <a:pt x="112201" y="389467"/>
                  <a:pt x="109609" y="378967"/>
                  <a:pt x="107968" y="368300"/>
                </a:cubicBezTo>
                <a:cubicBezTo>
                  <a:pt x="105373" y="351433"/>
                  <a:pt x="104671" y="334290"/>
                  <a:pt x="101618" y="317500"/>
                </a:cubicBezTo>
                <a:cubicBezTo>
                  <a:pt x="100421" y="310914"/>
                  <a:pt x="96891" y="304944"/>
                  <a:pt x="95268" y="298450"/>
                </a:cubicBezTo>
                <a:cubicBezTo>
                  <a:pt x="92650" y="287979"/>
                  <a:pt x="92708" y="276806"/>
                  <a:pt x="88918" y="266700"/>
                </a:cubicBezTo>
                <a:cubicBezTo>
                  <a:pt x="55522" y="177644"/>
                  <a:pt x="93526" y="311404"/>
                  <a:pt x="69868" y="228600"/>
                </a:cubicBezTo>
                <a:cubicBezTo>
                  <a:pt x="56831" y="182970"/>
                  <a:pt x="70262" y="223828"/>
                  <a:pt x="57168" y="171450"/>
                </a:cubicBezTo>
                <a:cubicBezTo>
                  <a:pt x="55545" y="164956"/>
                  <a:pt x="52935" y="158750"/>
                  <a:pt x="50818" y="152400"/>
                </a:cubicBezTo>
                <a:cubicBezTo>
                  <a:pt x="43869" y="103759"/>
                  <a:pt x="-1040" y="125942"/>
                  <a:pt x="18" y="114300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="" xmlns:a16="http://schemas.microsoft.com/office/drawing/2014/main" id="{EC419D45-D97D-4AB4-9D74-941C40C0B644}"/>
              </a:ext>
            </a:extLst>
          </p:cNvPr>
          <p:cNvSpPr/>
          <p:nvPr/>
        </p:nvSpPr>
        <p:spPr>
          <a:xfrm>
            <a:off x="1447800" y="8133080"/>
            <a:ext cx="4368800" cy="470535"/>
          </a:xfrm>
          <a:custGeom>
            <a:avLst/>
            <a:gdLst>
              <a:gd name="connsiteX0" fmla="*/ 0 w 4368800"/>
              <a:gd name="connsiteY0" fmla="*/ 140428 h 470628"/>
              <a:gd name="connsiteX1" fmla="*/ 19050 w 4368800"/>
              <a:gd name="connsiteY1" fmla="*/ 178528 h 470628"/>
              <a:gd name="connsiteX2" fmla="*/ 31750 w 4368800"/>
              <a:gd name="connsiteY2" fmla="*/ 197578 h 470628"/>
              <a:gd name="connsiteX3" fmla="*/ 38100 w 4368800"/>
              <a:gd name="connsiteY3" fmla="*/ 242028 h 470628"/>
              <a:gd name="connsiteX4" fmla="*/ 50800 w 4368800"/>
              <a:gd name="connsiteY4" fmla="*/ 286478 h 470628"/>
              <a:gd name="connsiteX5" fmla="*/ 57150 w 4368800"/>
              <a:gd name="connsiteY5" fmla="*/ 311878 h 470628"/>
              <a:gd name="connsiteX6" fmla="*/ 69850 w 4368800"/>
              <a:gd name="connsiteY6" fmla="*/ 330928 h 470628"/>
              <a:gd name="connsiteX7" fmla="*/ 101600 w 4368800"/>
              <a:gd name="connsiteY7" fmla="*/ 375378 h 470628"/>
              <a:gd name="connsiteX8" fmla="*/ 139700 w 4368800"/>
              <a:gd name="connsiteY8" fmla="*/ 388078 h 470628"/>
              <a:gd name="connsiteX9" fmla="*/ 158750 w 4368800"/>
              <a:gd name="connsiteY9" fmla="*/ 394428 h 470628"/>
              <a:gd name="connsiteX10" fmla="*/ 177800 w 4368800"/>
              <a:gd name="connsiteY10" fmla="*/ 400778 h 470628"/>
              <a:gd name="connsiteX11" fmla="*/ 552450 w 4368800"/>
              <a:gd name="connsiteY11" fmla="*/ 407128 h 470628"/>
              <a:gd name="connsiteX12" fmla="*/ 679450 w 4368800"/>
              <a:gd name="connsiteY12" fmla="*/ 413478 h 470628"/>
              <a:gd name="connsiteX13" fmla="*/ 806450 w 4368800"/>
              <a:gd name="connsiteY13" fmla="*/ 438878 h 470628"/>
              <a:gd name="connsiteX14" fmla="*/ 901700 w 4368800"/>
              <a:gd name="connsiteY14" fmla="*/ 445228 h 470628"/>
              <a:gd name="connsiteX15" fmla="*/ 965200 w 4368800"/>
              <a:gd name="connsiteY15" fmla="*/ 451578 h 470628"/>
              <a:gd name="connsiteX16" fmla="*/ 1155700 w 4368800"/>
              <a:gd name="connsiteY16" fmla="*/ 457928 h 470628"/>
              <a:gd name="connsiteX17" fmla="*/ 1670050 w 4368800"/>
              <a:gd name="connsiteY17" fmla="*/ 470628 h 470628"/>
              <a:gd name="connsiteX18" fmla="*/ 3340100 w 4368800"/>
              <a:gd name="connsiteY18" fmla="*/ 457928 h 470628"/>
              <a:gd name="connsiteX19" fmla="*/ 4070350 w 4368800"/>
              <a:gd name="connsiteY19" fmla="*/ 445228 h 470628"/>
              <a:gd name="connsiteX20" fmla="*/ 4089400 w 4368800"/>
              <a:gd name="connsiteY20" fmla="*/ 438878 h 470628"/>
              <a:gd name="connsiteX21" fmla="*/ 4140200 w 4368800"/>
              <a:gd name="connsiteY21" fmla="*/ 426178 h 470628"/>
              <a:gd name="connsiteX22" fmla="*/ 4165600 w 4368800"/>
              <a:gd name="connsiteY22" fmla="*/ 413478 h 470628"/>
              <a:gd name="connsiteX23" fmla="*/ 4178300 w 4368800"/>
              <a:gd name="connsiteY23" fmla="*/ 394428 h 470628"/>
              <a:gd name="connsiteX24" fmla="*/ 4216400 w 4368800"/>
              <a:gd name="connsiteY24" fmla="*/ 375378 h 470628"/>
              <a:gd name="connsiteX25" fmla="*/ 4248150 w 4368800"/>
              <a:gd name="connsiteY25" fmla="*/ 349978 h 470628"/>
              <a:gd name="connsiteX26" fmla="*/ 4279900 w 4368800"/>
              <a:gd name="connsiteY26" fmla="*/ 330928 h 470628"/>
              <a:gd name="connsiteX27" fmla="*/ 4311650 w 4368800"/>
              <a:gd name="connsiteY27" fmla="*/ 292828 h 470628"/>
              <a:gd name="connsiteX28" fmla="*/ 4337050 w 4368800"/>
              <a:gd name="connsiteY28" fmla="*/ 273778 h 470628"/>
              <a:gd name="connsiteX29" fmla="*/ 4343400 w 4368800"/>
              <a:gd name="connsiteY29" fmla="*/ 254728 h 470628"/>
              <a:gd name="connsiteX30" fmla="*/ 4356100 w 4368800"/>
              <a:gd name="connsiteY30" fmla="*/ 229328 h 470628"/>
              <a:gd name="connsiteX31" fmla="*/ 4368800 w 4368800"/>
              <a:gd name="connsiteY31" fmla="*/ 184878 h 470628"/>
              <a:gd name="connsiteX32" fmla="*/ 4349750 w 4368800"/>
              <a:gd name="connsiteY32" fmla="*/ 102328 h 470628"/>
              <a:gd name="connsiteX33" fmla="*/ 4318000 w 4368800"/>
              <a:gd name="connsiteY33" fmla="*/ 89628 h 470628"/>
              <a:gd name="connsiteX34" fmla="*/ 4267200 w 4368800"/>
              <a:gd name="connsiteY34" fmla="*/ 64228 h 470628"/>
              <a:gd name="connsiteX35" fmla="*/ 4248150 w 4368800"/>
              <a:gd name="connsiteY35" fmla="*/ 57878 h 470628"/>
              <a:gd name="connsiteX36" fmla="*/ 4203700 w 4368800"/>
              <a:gd name="connsiteY36" fmla="*/ 45178 h 470628"/>
              <a:gd name="connsiteX37" fmla="*/ 4184650 w 4368800"/>
              <a:gd name="connsiteY37" fmla="*/ 38828 h 470628"/>
              <a:gd name="connsiteX38" fmla="*/ 4133850 w 4368800"/>
              <a:gd name="connsiteY38" fmla="*/ 32478 h 470628"/>
              <a:gd name="connsiteX39" fmla="*/ 4000500 w 4368800"/>
              <a:gd name="connsiteY39" fmla="*/ 19778 h 470628"/>
              <a:gd name="connsiteX40" fmla="*/ 3771900 w 4368800"/>
              <a:gd name="connsiteY40" fmla="*/ 7078 h 470628"/>
              <a:gd name="connsiteX41" fmla="*/ 3714750 w 4368800"/>
              <a:gd name="connsiteY41" fmla="*/ 728 h 470628"/>
              <a:gd name="connsiteX42" fmla="*/ 3517900 w 4368800"/>
              <a:gd name="connsiteY42" fmla="*/ 728 h 47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4368800" h="470628">
                <a:moveTo>
                  <a:pt x="0" y="140428"/>
                </a:moveTo>
                <a:cubicBezTo>
                  <a:pt x="6350" y="153128"/>
                  <a:pt x="12154" y="166116"/>
                  <a:pt x="19050" y="178528"/>
                </a:cubicBezTo>
                <a:cubicBezTo>
                  <a:pt x="22756" y="185199"/>
                  <a:pt x="29557" y="190268"/>
                  <a:pt x="31750" y="197578"/>
                </a:cubicBezTo>
                <a:cubicBezTo>
                  <a:pt x="36051" y="211914"/>
                  <a:pt x="35423" y="227302"/>
                  <a:pt x="38100" y="242028"/>
                </a:cubicBezTo>
                <a:cubicBezTo>
                  <a:pt x="43063" y="269323"/>
                  <a:pt x="43999" y="262675"/>
                  <a:pt x="50800" y="286478"/>
                </a:cubicBezTo>
                <a:cubicBezTo>
                  <a:pt x="53198" y="294869"/>
                  <a:pt x="53712" y="303856"/>
                  <a:pt x="57150" y="311878"/>
                </a:cubicBezTo>
                <a:cubicBezTo>
                  <a:pt x="60156" y="318893"/>
                  <a:pt x="66064" y="324302"/>
                  <a:pt x="69850" y="330928"/>
                </a:cubicBezTo>
                <a:cubicBezTo>
                  <a:pt x="79968" y="348634"/>
                  <a:pt x="82116" y="364554"/>
                  <a:pt x="101600" y="375378"/>
                </a:cubicBezTo>
                <a:cubicBezTo>
                  <a:pt x="113302" y="381879"/>
                  <a:pt x="127000" y="383845"/>
                  <a:pt x="139700" y="388078"/>
                </a:cubicBezTo>
                <a:lnTo>
                  <a:pt x="158750" y="394428"/>
                </a:lnTo>
                <a:cubicBezTo>
                  <a:pt x="165100" y="396545"/>
                  <a:pt x="171107" y="400665"/>
                  <a:pt x="177800" y="400778"/>
                </a:cubicBezTo>
                <a:lnTo>
                  <a:pt x="552450" y="407128"/>
                </a:lnTo>
                <a:cubicBezTo>
                  <a:pt x="594783" y="409245"/>
                  <a:pt x="637180" y="410347"/>
                  <a:pt x="679450" y="413478"/>
                </a:cubicBezTo>
                <a:cubicBezTo>
                  <a:pt x="745248" y="418352"/>
                  <a:pt x="721784" y="426783"/>
                  <a:pt x="806450" y="438878"/>
                </a:cubicBezTo>
                <a:cubicBezTo>
                  <a:pt x="837951" y="443378"/>
                  <a:pt x="869981" y="442690"/>
                  <a:pt x="901700" y="445228"/>
                </a:cubicBezTo>
                <a:cubicBezTo>
                  <a:pt x="922904" y="446924"/>
                  <a:pt x="943954" y="450516"/>
                  <a:pt x="965200" y="451578"/>
                </a:cubicBezTo>
                <a:cubicBezTo>
                  <a:pt x="1028656" y="454751"/>
                  <a:pt x="1092188" y="456211"/>
                  <a:pt x="1155700" y="457928"/>
                </a:cubicBezTo>
                <a:lnTo>
                  <a:pt x="1670050" y="470628"/>
                </a:lnTo>
                <a:cubicBezTo>
                  <a:pt x="2312699" y="434925"/>
                  <a:pt x="1602682" y="472406"/>
                  <a:pt x="3340100" y="457928"/>
                </a:cubicBezTo>
                <a:lnTo>
                  <a:pt x="4070350" y="445228"/>
                </a:lnTo>
                <a:cubicBezTo>
                  <a:pt x="4076700" y="443111"/>
                  <a:pt x="4082942" y="440639"/>
                  <a:pt x="4089400" y="438878"/>
                </a:cubicBezTo>
                <a:cubicBezTo>
                  <a:pt x="4106239" y="434285"/>
                  <a:pt x="4124588" y="433984"/>
                  <a:pt x="4140200" y="426178"/>
                </a:cubicBezTo>
                <a:lnTo>
                  <a:pt x="4165600" y="413478"/>
                </a:lnTo>
                <a:cubicBezTo>
                  <a:pt x="4169833" y="407128"/>
                  <a:pt x="4172904" y="399824"/>
                  <a:pt x="4178300" y="394428"/>
                </a:cubicBezTo>
                <a:cubicBezTo>
                  <a:pt x="4190610" y="382118"/>
                  <a:pt x="4200906" y="380543"/>
                  <a:pt x="4216400" y="375378"/>
                </a:cubicBezTo>
                <a:cubicBezTo>
                  <a:pt x="4226983" y="366911"/>
                  <a:pt x="4237047" y="357750"/>
                  <a:pt x="4248150" y="349978"/>
                </a:cubicBezTo>
                <a:cubicBezTo>
                  <a:pt x="4258261" y="342900"/>
                  <a:pt x="4270026" y="338333"/>
                  <a:pt x="4279900" y="330928"/>
                </a:cubicBezTo>
                <a:cubicBezTo>
                  <a:pt x="4321511" y="299720"/>
                  <a:pt x="4279381" y="325097"/>
                  <a:pt x="4311650" y="292828"/>
                </a:cubicBezTo>
                <a:cubicBezTo>
                  <a:pt x="4319134" y="285344"/>
                  <a:pt x="4328583" y="280128"/>
                  <a:pt x="4337050" y="273778"/>
                </a:cubicBezTo>
                <a:cubicBezTo>
                  <a:pt x="4339167" y="267428"/>
                  <a:pt x="4340763" y="260880"/>
                  <a:pt x="4343400" y="254728"/>
                </a:cubicBezTo>
                <a:cubicBezTo>
                  <a:pt x="4347129" y="246027"/>
                  <a:pt x="4352865" y="238224"/>
                  <a:pt x="4356100" y="229328"/>
                </a:cubicBezTo>
                <a:cubicBezTo>
                  <a:pt x="4361366" y="214846"/>
                  <a:pt x="4364567" y="199695"/>
                  <a:pt x="4368800" y="184878"/>
                </a:cubicBezTo>
                <a:cubicBezTo>
                  <a:pt x="4367469" y="171567"/>
                  <a:pt x="4372177" y="118347"/>
                  <a:pt x="4349750" y="102328"/>
                </a:cubicBezTo>
                <a:cubicBezTo>
                  <a:pt x="4340475" y="95703"/>
                  <a:pt x="4328583" y="93861"/>
                  <a:pt x="4318000" y="89628"/>
                </a:cubicBezTo>
                <a:cubicBezTo>
                  <a:pt x="4289069" y="60697"/>
                  <a:pt x="4310460" y="75043"/>
                  <a:pt x="4267200" y="64228"/>
                </a:cubicBezTo>
                <a:cubicBezTo>
                  <a:pt x="4260706" y="62605"/>
                  <a:pt x="4254561" y="59801"/>
                  <a:pt x="4248150" y="57878"/>
                </a:cubicBezTo>
                <a:cubicBezTo>
                  <a:pt x="4233390" y="53450"/>
                  <a:pt x="4218460" y="49606"/>
                  <a:pt x="4203700" y="45178"/>
                </a:cubicBezTo>
                <a:cubicBezTo>
                  <a:pt x="4197289" y="43255"/>
                  <a:pt x="4191236" y="40025"/>
                  <a:pt x="4184650" y="38828"/>
                </a:cubicBezTo>
                <a:cubicBezTo>
                  <a:pt x="4167860" y="35775"/>
                  <a:pt x="4150825" y="34234"/>
                  <a:pt x="4133850" y="32478"/>
                </a:cubicBezTo>
                <a:lnTo>
                  <a:pt x="4000500" y="19778"/>
                </a:lnTo>
                <a:cubicBezTo>
                  <a:pt x="3906979" y="-3602"/>
                  <a:pt x="4002286" y="18316"/>
                  <a:pt x="3771900" y="7078"/>
                </a:cubicBezTo>
                <a:cubicBezTo>
                  <a:pt x="3752756" y="6144"/>
                  <a:pt x="3733911" y="1207"/>
                  <a:pt x="3714750" y="728"/>
                </a:cubicBezTo>
                <a:cubicBezTo>
                  <a:pt x="3649154" y="-912"/>
                  <a:pt x="3583517" y="728"/>
                  <a:pt x="3517900" y="72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Rectangle 13">
            <a:extLst>
              <a:ext uri="{FF2B5EF4-FFF2-40B4-BE49-F238E27FC236}">
                <a16:creationId xmlns="" xmlns:a16="http://schemas.microsoft.com/office/drawing/2014/main" id="{EF963D2C-64A4-4704-90C5-4CFCBB7E6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ADFDB531-839C-416A-8C99-E037F0C88365}"/>
              </a:ext>
            </a:extLst>
          </p:cNvPr>
          <p:cNvSpPr/>
          <p:nvPr/>
        </p:nvSpPr>
        <p:spPr>
          <a:xfrm>
            <a:off x="6805719" y="4748545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1 балл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48C3F4E6-F573-4BD5-A28F-D834D2D309A8}"/>
              </a:ext>
            </a:extLst>
          </p:cNvPr>
          <p:cNvSpPr/>
          <p:nvPr/>
        </p:nvSpPr>
        <p:spPr>
          <a:xfrm>
            <a:off x="466072" y="3732882"/>
            <a:ext cx="79943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/>
              <a:t>В уравнении 2 отсутствует коэффициент перед формулой воды</a:t>
            </a:r>
          </a:p>
          <a:p>
            <a:r>
              <a:rPr lang="ru-RU" altLang="ru-RU" dirty="0"/>
              <a:t>Неверно записаны уравнения 3 - 4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45B3B9F5-2CD8-407B-BBBD-85A2EBD7F1B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7340"/>
            <a:ext cx="5976664" cy="1669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63944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Пример 32-3</a:t>
            </a:r>
          </a:p>
        </p:txBody>
      </p:sp>
      <p:sp>
        <p:nvSpPr>
          <p:cNvPr id="10" name="Rectangle 13">
            <a:extLst>
              <a:ext uri="{FF2B5EF4-FFF2-40B4-BE49-F238E27FC236}">
                <a16:creationId xmlns="" xmlns:a16="http://schemas.microsoft.com/office/drawing/2014/main" id="{EF963D2C-64A4-4704-90C5-4CFCBB7E6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ADFDB531-839C-416A-8C99-E037F0C88365}"/>
              </a:ext>
            </a:extLst>
          </p:cNvPr>
          <p:cNvSpPr/>
          <p:nvPr/>
        </p:nvSpPr>
        <p:spPr>
          <a:xfrm>
            <a:off x="6805719" y="4748545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2 балла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48C3F4E6-F573-4BD5-A28F-D834D2D309A8}"/>
              </a:ext>
            </a:extLst>
          </p:cNvPr>
          <p:cNvSpPr/>
          <p:nvPr/>
        </p:nvSpPr>
        <p:spPr>
          <a:xfrm>
            <a:off x="466072" y="3732882"/>
            <a:ext cx="7994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/>
              <a:t>В уравнении 1, 2 отсутствуют коэффициенты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78BBC516-841F-4D07-8E3C-8F88001959E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1750" y="1306991"/>
            <a:ext cx="5070450" cy="20418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01360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Пример 32-4</a:t>
            </a:r>
          </a:p>
        </p:txBody>
      </p:sp>
      <p:sp>
        <p:nvSpPr>
          <p:cNvPr id="10" name="Rectangle 13">
            <a:extLst>
              <a:ext uri="{FF2B5EF4-FFF2-40B4-BE49-F238E27FC236}">
                <a16:creationId xmlns="" xmlns:a16="http://schemas.microsoft.com/office/drawing/2014/main" id="{EF963D2C-64A4-4704-90C5-4CFCBB7E6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ADFDB531-839C-416A-8C99-E037F0C88365}"/>
              </a:ext>
            </a:extLst>
          </p:cNvPr>
          <p:cNvSpPr/>
          <p:nvPr/>
        </p:nvSpPr>
        <p:spPr>
          <a:xfrm>
            <a:off x="6805719" y="4748545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2 балла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48C3F4E6-F573-4BD5-A28F-D834D2D309A8}"/>
              </a:ext>
            </a:extLst>
          </p:cNvPr>
          <p:cNvSpPr/>
          <p:nvPr/>
        </p:nvSpPr>
        <p:spPr>
          <a:xfrm>
            <a:off x="334009" y="3215468"/>
            <a:ext cx="5894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/>
              <a:t>Уравнение 2 записано неверно</a:t>
            </a:r>
          </a:p>
          <a:p>
            <a:r>
              <a:rPr lang="ru-RU" altLang="ru-RU" dirty="0"/>
              <a:t>Уравнение 4 не соответствует условию задания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597FB254-D1C2-4D71-8704-8F57F0B2492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9206" y="1388472"/>
            <a:ext cx="5775166" cy="16359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F5F12BB-1134-4963-8C16-33F523A937B5}"/>
              </a:ext>
            </a:extLst>
          </p:cNvPr>
          <p:cNvSpPr/>
          <p:nvPr/>
        </p:nvSpPr>
        <p:spPr>
          <a:xfrm>
            <a:off x="145257" y="3981436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Образовавшееся твёрдое вещество добавили к горячему раствору хлорида железа(</a:t>
            </a:r>
            <a:r>
              <a:rPr lang="en-US" alt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</a:t>
            </a:r>
            <a:r>
              <a:rPr lang="ru-RU" alt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при этом наблюдали растворение вещества.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582752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ФИПИ">
      <a:dk1>
        <a:sysClr val="windowText" lastClr="000000"/>
      </a:dk1>
      <a:lt1>
        <a:sysClr val="window" lastClr="FFFFFF"/>
      </a:lt1>
      <a:dk2>
        <a:srgbClr val="006666"/>
      </a:dk2>
      <a:lt2>
        <a:srgbClr val="FFFFFF"/>
      </a:lt2>
      <a:accent1>
        <a:srgbClr val="006666"/>
      </a:accent1>
      <a:accent2>
        <a:srgbClr val="C00000"/>
      </a:accent2>
      <a:accent3>
        <a:srgbClr val="A2C4A6"/>
      </a:accent3>
      <a:accent4>
        <a:srgbClr val="8064A2"/>
      </a:accent4>
      <a:accent5>
        <a:srgbClr val="E36C09"/>
      </a:accent5>
      <a:accent6>
        <a:srgbClr val="548DD4"/>
      </a:accent6>
      <a:hlink>
        <a:srgbClr val="1F248D"/>
      </a:hlink>
      <a:folHlink>
        <a:srgbClr val="1F248D"/>
      </a:folHlink>
    </a:clrScheme>
    <a:fontScheme name="ФИПИ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1240</Words>
  <Application>Microsoft Office PowerPoint</Application>
  <PresentationFormat>Экран (16:10)</PresentationFormat>
  <Paragraphs>212</Paragraphs>
  <Slides>36</Slides>
  <Notes>11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Тема Office</vt:lpstr>
      <vt:lpstr>Document</vt:lpstr>
      <vt:lpstr>Методика проверки и оценивания заданий  с развернутым ответом:  генетическая взаимосвязь неорганических веществ; генетическая взаимосвязь органических веществ </vt:lpstr>
      <vt:lpstr>Элементы  содержания, проверяемые заданием  (см. кодификатор):</vt:lpstr>
      <vt:lpstr>Необходимо проявить умение составлять уравнения реакций, соответствующих всем типам взаимодействия неорганических веществ:</vt:lpstr>
      <vt:lpstr>Слайд 4</vt:lpstr>
      <vt:lpstr>Задание 32</vt:lpstr>
      <vt:lpstr>Пример 32-1</vt:lpstr>
      <vt:lpstr>Пример 32-2</vt:lpstr>
      <vt:lpstr>Пример 32-3</vt:lpstr>
      <vt:lpstr>Пример 32-4</vt:lpstr>
      <vt:lpstr>Пример 32-5</vt:lpstr>
      <vt:lpstr>Пример 32-6</vt:lpstr>
      <vt:lpstr>Пример 32-7</vt:lpstr>
      <vt:lpstr>Задание 32</vt:lpstr>
      <vt:lpstr>Пример 32-8</vt:lpstr>
      <vt:lpstr>Пример 32-9</vt:lpstr>
      <vt:lpstr>Пример 32-10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</vt:vector>
  </TitlesOfParts>
  <Company>FIPI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Red</dc:creator>
  <cp:lastModifiedBy>Nadezhda</cp:lastModifiedBy>
  <cp:revision>65</cp:revision>
  <dcterms:created xsi:type="dcterms:W3CDTF">2018-10-23T16:07:51Z</dcterms:created>
  <dcterms:modified xsi:type="dcterms:W3CDTF">2019-12-17T15:42:35Z</dcterms:modified>
</cp:coreProperties>
</file>